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80" r:id="rId4"/>
    <p:sldId id="279" r:id="rId5"/>
    <p:sldId id="259" r:id="rId6"/>
    <p:sldId id="260" r:id="rId7"/>
    <p:sldId id="282" r:id="rId8"/>
    <p:sldId id="278" r:id="rId9"/>
    <p:sldId id="283" r:id="rId10"/>
    <p:sldId id="261" r:id="rId11"/>
    <p:sldId id="262" r:id="rId12"/>
    <p:sldId id="263" r:id="rId13"/>
    <p:sldId id="264" r:id="rId14"/>
    <p:sldId id="272" r:id="rId15"/>
    <p:sldId id="267" r:id="rId16"/>
    <p:sldId id="270" r:id="rId17"/>
    <p:sldId id="273" r:id="rId18"/>
    <p:sldId id="269" r:id="rId19"/>
    <p:sldId id="271" r:id="rId20"/>
    <p:sldId id="276" r:id="rId21"/>
    <p:sldId id="275" r:id="rId22"/>
    <p:sldId id="265" r:id="rId23"/>
    <p:sldId id="26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16" autoAdjust="0"/>
    <p:restoredTop sz="94660"/>
  </p:normalViewPr>
  <p:slideViewPr>
    <p:cSldViewPr snapToGrid="0">
      <p:cViewPr varScale="1">
        <p:scale>
          <a:sx n="114" d="100"/>
          <a:sy n="114"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9" name="Shape 29"/>
          <p:cNvSpPr>
            <a:spLocks noGrp="1"/>
          </p:cNvSpPr>
          <p:nvPr>
            <p:ph type="title"/>
          </p:nvPr>
        </p:nvSpPr>
        <p:spPr>
          <a:xfrm>
            <a:off x="1190625" y="142875"/>
            <a:ext cx="9810750" cy="1785938"/>
          </a:xfrm>
          <a:prstGeom prst="rect">
            <a:avLst/>
          </a:prstGeom>
        </p:spPr>
        <p:txBody>
          <a:bodyPr wrap="square">
            <a:normAutofit/>
          </a:bodyPr>
          <a:lstStyle/>
          <a:p>
            <a:r>
              <a:t>Title Text</a:t>
            </a:r>
          </a:p>
        </p:txBody>
      </p:sp>
      <p:sp>
        <p:nvSpPr>
          <p:cNvPr id="30" name="Shape 30"/>
          <p:cNvSpPr>
            <a:spLocks noGrp="1"/>
          </p:cNvSpPr>
          <p:nvPr>
            <p:ph type="body" idx="1"/>
          </p:nvPr>
        </p:nvSpPr>
        <p:spPr>
          <a:xfrm>
            <a:off x="1190625" y="2071687"/>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xfrm>
            <a:off x="5886514" y="6465094"/>
            <a:ext cx="418089" cy="3193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0633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12/28/2018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12/28/2018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5.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gif"/><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19.emf"/><Relationship Id="rId1" Type="http://schemas.openxmlformats.org/officeDocument/2006/relationships/slideLayout" Target="../slideLayouts/slideLayout18.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799"/>
            <a:ext cx="6076355" cy="2206305"/>
          </a:xfrm>
        </p:spPr>
        <p:txBody>
          <a:bodyPr/>
          <a:lstStyle/>
          <a:p>
            <a:r>
              <a:rPr lang="en-US" dirty="0"/>
              <a:t>COLEMAN</a:t>
            </a:r>
            <a:br>
              <a:rPr lang="en-US" dirty="0"/>
            </a:br>
            <a:r>
              <a:rPr lang="en-US" dirty="0"/>
              <a:t>HEAT PUMPS</a:t>
            </a:r>
          </a:p>
        </p:txBody>
      </p:sp>
      <p:sp>
        <p:nvSpPr>
          <p:cNvPr id="3" name="Subtitle 2"/>
          <p:cNvSpPr>
            <a:spLocks noGrp="1"/>
          </p:cNvSpPr>
          <p:nvPr>
            <p:ph type="subTitle" idx="1"/>
          </p:nvPr>
        </p:nvSpPr>
        <p:spPr/>
        <p:txBody>
          <a:bodyPr/>
          <a:lstStyle/>
          <a:p>
            <a:r>
              <a:rPr lang="en-US" dirty="0"/>
              <a:t>Feller heating</a:t>
            </a:r>
          </a:p>
          <a:p>
            <a:r>
              <a:rPr lang="en-US" dirty="0"/>
              <a:t>2019 Coleman heat pump Line up</a:t>
            </a:r>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7D2C995B-2E12-40F3-987B-5E2BCB7BFE27}"/>
              </a:ext>
            </a:extLst>
          </p:cNvPr>
          <p:cNvPicPr>
            <a:picLocks noChangeAspect="1"/>
          </p:cNvPicPr>
          <p:nvPr/>
        </p:nvPicPr>
        <p:blipFill>
          <a:blip r:embed="rId2"/>
          <a:stretch>
            <a:fillRect/>
          </a:stretch>
        </p:blipFill>
        <p:spPr>
          <a:xfrm>
            <a:off x="7387904" y="1636551"/>
            <a:ext cx="3657600" cy="1828800"/>
          </a:xfrm>
          <a:prstGeom prst="rect">
            <a:avLst/>
          </a:prstGeom>
          <a:noFill/>
          <a:ln>
            <a:noFill/>
          </a:ln>
          <a:effectLst>
            <a:glow rad="228600">
              <a:schemeClr val="accent1">
                <a:satMod val="175000"/>
                <a:alpha val="70000"/>
              </a:schemeClr>
            </a:glow>
          </a:effectLst>
          <a:scene3d>
            <a:camera prst="orthographicFront"/>
            <a:lightRig rig="threePt" dir="t"/>
          </a:scene3d>
          <a:sp3d contourW="12700" prstMaterial="matte">
            <a:contourClr>
              <a:schemeClr val="bg1"/>
            </a:contourClr>
          </a:sp3d>
        </p:spPr>
      </p:pic>
    </p:spTree>
    <p:extLst>
      <p:ext uri="{BB962C8B-B14F-4D97-AF65-F5344CB8AC3E}">
        <p14:creationId xmlns:p14="http://schemas.microsoft.com/office/powerpoint/2010/main" val="3884898318"/>
      </p:ext>
    </p:extLst>
  </p:cSld>
  <p:clrMapOvr>
    <a:masterClrMapping/>
  </p:clrMapOvr>
  <mc:AlternateContent xmlns:mc="http://schemas.openxmlformats.org/markup-compatibility/2006" xmlns:p14="http://schemas.microsoft.com/office/powerpoint/2010/main">
    <mc:Choice Requires="p14">
      <p:transition spd="med" p14:dur="700" advTm="8018">
        <p:fade/>
      </p:transition>
    </mc:Choice>
    <mc:Fallback xmlns="">
      <p:transition spd="med" advTm="801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FELLER WILL DETERMINE THE RIGHT SIZE SYSTEM FOR YOUR HOME</a:t>
            </a:r>
            <a:br>
              <a:rPr lang="en-US" dirty="0"/>
            </a:br>
            <a:r>
              <a:rPr lang="en-US" dirty="0"/>
              <a:t> </a:t>
            </a:r>
          </a:p>
        </p:txBody>
      </p:sp>
      <p:sp>
        <p:nvSpPr>
          <p:cNvPr id="5" name="Text Placeholder 4"/>
          <p:cNvSpPr>
            <a:spLocks noGrp="1"/>
          </p:cNvSpPr>
          <p:nvPr>
            <p:ph type="body" idx="1"/>
          </p:nvPr>
        </p:nvSpPr>
        <p:spPr>
          <a:xfrm>
            <a:off x="1103313" y="1905000"/>
            <a:ext cx="4396338" cy="2037272"/>
          </a:xfrm>
        </p:spPr>
        <p:txBody>
          <a:bodyPr/>
          <a:lstStyle/>
          <a:p>
            <a:r>
              <a:rPr lang="en-US" dirty="0"/>
              <a:t>Measure – Heated Sq. Ft. window sizes, insulation values &amp; load capacity of existing ductwork.</a:t>
            </a:r>
          </a:p>
          <a:p>
            <a:endParaRPr lang="en-US" dirty="0"/>
          </a:p>
        </p:txBody>
      </p:sp>
      <p:pic>
        <p:nvPicPr>
          <p:cNvPr id="18" name="Content Placeholder 1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8469" y="3571336"/>
            <a:ext cx="4313644" cy="3105508"/>
          </a:xfrm>
        </p:spPr>
      </p:pic>
      <p:sp>
        <p:nvSpPr>
          <p:cNvPr id="7" name="Text Placeholder 6"/>
          <p:cNvSpPr>
            <a:spLocks noGrp="1"/>
          </p:cNvSpPr>
          <p:nvPr>
            <p:ph type="body" sz="quarter" idx="3"/>
          </p:nvPr>
        </p:nvSpPr>
        <p:spPr>
          <a:xfrm>
            <a:off x="5654495" y="1853248"/>
            <a:ext cx="4396339" cy="1467922"/>
          </a:xfrm>
        </p:spPr>
        <p:txBody>
          <a:bodyPr/>
          <a:lstStyle/>
          <a:p>
            <a:r>
              <a:rPr lang="en-US" dirty="0"/>
              <a:t>Accurately calculate the heating &amp; cooling loads with </a:t>
            </a:r>
            <a:r>
              <a:rPr lang="en-US" dirty="0" err="1"/>
              <a:t>WrightSoft</a:t>
            </a:r>
            <a:r>
              <a:rPr lang="en-US" dirty="0"/>
              <a:t> software</a:t>
            </a:r>
          </a:p>
        </p:txBody>
      </p:sp>
      <p:pic>
        <p:nvPicPr>
          <p:cNvPr id="20" name="Content Placeholder 1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496" y="3571336"/>
            <a:ext cx="4396338" cy="3105508"/>
          </a:xfrm>
        </p:spPr>
      </p:pic>
    </p:spTree>
    <p:extLst>
      <p:ext uri="{BB962C8B-B14F-4D97-AF65-F5344CB8AC3E}">
        <p14:creationId xmlns:p14="http://schemas.microsoft.com/office/powerpoint/2010/main" val="4045941621"/>
      </p:ext>
    </p:extLst>
  </p:cSld>
  <p:clrMapOvr>
    <a:masterClrMapping/>
  </p:clrMapOvr>
  <mc:AlternateContent xmlns:mc="http://schemas.openxmlformats.org/markup-compatibility/2006" xmlns:p14="http://schemas.microsoft.com/office/powerpoint/2010/main">
    <mc:Choice Requires="p14">
      <p:transition spd="slow" p14:dur="2000" advTm="9902"/>
    </mc:Choice>
    <mc:Fallback xmlns="">
      <p:transition spd="slow" advTm="990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INSTALLATION</a:t>
            </a:r>
            <a:br>
              <a:rPr lang="en-US" dirty="0"/>
            </a:br>
            <a:endParaRPr lang="en-US" dirty="0"/>
          </a:p>
        </p:txBody>
      </p:sp>
      <p:sp>
        <p:nvSpPr>
          <p:cNvPr id="11" name="Text Placeholder 10"/>
          <p:cNvSpPr>
            <a:spLocks noGrp="1"/>
          </p:cNvSpPr>
          <p:nvPr>
            <p:ph type="body" idx="1"/>
          </p:nvPr>
        </p:nvSpPr>
        <p:spPr>
          <a:xfrm>
            <a:off x="652463" y="4250949"/>
            <a:ext cx="2940050" cy="1235448"/>
          </a:xfrm>
        </p:spPr>
        <p:txBody>
          <a:bodyPr/>
          <a:lstStyle/>
          <a:p>
            <a:r>
              <a:rPr lang="en-US" dirty="0"/>
              <a:t>Layout &amp; Fabrication</a:t>
            </a:r>
          </a:p>
          <a:p>
            <a:endParaRPr lang="en-US" dirty="0"/>
          </a:p>
        </p:txBody>
      </p:sp>
      <p:pic>
        <p:nvPicPr>
          <p:cNvPr id="20" name="Picture Placeholder 19"/>
          <p:cNvPicPr>
            <a:picLocks noGrp="1" noChangeAspect="1"/>
          </p:cNvPicPr>
          <p:nvPr>
            <p:ph type="pic" idx="15"/>
          </p:nvPr>
        </p:nvPicPr>
        <p:blipFill>
          <a:blip r:embed="rId2">
            <a:extLst>
              <a:ext uri="{28A0092B-C50C-407E-A947-70E740481C1C}">
                <a14:useLocalDpi xmlns:a14="http://schemas.microsoft.com/office/drawing/2010/main" val="0"/>
              </a:ext>
            </a:extLst>
          </a:blip>
          <a:srcRect t="15443" b="15443"/>
          <a:stretch>
            <a:fillRect/>
          </a:stretch>
        </p:blipFill>
        <p:spPr>
          <a:xfrm>
            <a:off x="652463" y="2087591"/>
            <a:ext cx="2940050" cy="1646209"/>
          </a:xfrm>
        </p:spPr>
      </p:pic>
      <p:sp>
        <p:nvSpPr>
          <p:cNvPr id="15" name="Text Placeholder 14"/>
          <p:cNvSpPr>
            <a:spLocks noGrp="1"/>
          </p:cNvSpPr>
          <p:nvPr>
            <p:ph type="body" sz="half" idx="18"/>
          </p:nvPr>
        </p:nvSpPr>
        <p:spPr>
          <a:xfrm>
            <a:off x="652463" y="5244859"/>
            <a:ext cx="2940050" cy="1009291"/>
          </a:xfrm>
        </p:spPr>
        <p:txBody>
          <a:bodyPr/>
          <a:lstStyle/>
          <a:p>
            <a:r>
              <a:rPr lang="en-US" dirty="0"/>
              <a:t>Step 1. is an onsite visit by our installer for measurements and then back to our shop for fabrication </a:t>
            </a:r>
          </a:p>
        </p:txBody>
      </p:sp>
      <p:sp>
        <p:nvSpPr>
          <p:cNvPr id="12" name="Text Placeholder 11"/>
          <p:cNvSpPr>
            <a:spLocks noGrp="1"/>
          </p:cNvSpPr>
          <p:nvPr>
            <p:ph type="body" sz="quarter" idx="3"/>
          </p:nvPr>
        </p:nvSpPr>
        <p:spPr>
          <a:xfrm>
            <a:off x="3889375" y="4250949"/>
            <a:ext cx="2930525" cy="1235448"/>
          </a:xfrm>
        </p:spPr>
        <p:txBody>
          <a:bodyPr/>
          <a:lstStyle/>
          <a:p>
            <a:r>
              <a:rPr lang="en-US" dirty="0"/>
              <a:t>Removal and Installation</a:t>
            </a:r>
          </a:p>
          <a:p>
            <a:endParaRPr lang="en-US" dirty="0"/>
          </a:p>
        </p:txBody>
      </p:sp>
      <p:pic>
        <p:nvPicPr>
          <p:cNvPr id="21" name="Picture Placeholder 20"/>
          <p:cNvPicPr>
            <a:picLocks noGrp="1" noChangeAspect="1"/>
          </p:cNvPicPr>
          <p:nvPr>
            <p:ph type="pic" idx="21"/>
          </p:nvPr>
        </p:nvPicPr>
        <p:blipFill>
          <a:blip r:embed="rId3">
            <a:extLst>
              <a:ext uri="{28A0092B-C50C-407E-A947-70E740481C1C}">
                <a14:useLocalDpi xmlns:a14="http://schemas.microsoft.com/office/drawing/2010/main" val="0"/>
              </a:ext>
            </a:extLst>
          </a:blip>
          <a:srcRect t="21032" b="21032"/>
          <a:stretch>
            <a:fillRect/>
          </a:stretch>
        </p:blipFill>
        <p:spPr>
          <a:xfrm>
            <a:off x="3889374" y="2087591"/>
            <a:ext cx="2813351" cy="1646209"/>
          </a:xfrm>
        </p:spPr>
      </p:pic>
      <p:sp>
        <p:nvSpPr>
          <p:cNvPr id="16" name="Text Placeholder 15"/>
          <p:cNvSpPr>
            <a:spLocks noGrp="1"/>
          </p:cNvSpPr>
          <p:nvPr>
            <p:ph type="body" sz="half" idx="19"/>
          </p:nvPr>
        </p:nvSpPr>
        <p:spPr>
          <a:xfrm>
            <a:off x="3888022" y="5244858"/>
            <a:ext cx="2934406" cy="758687"/>
          </a:xfrm>
        </p:spPr>
        <p:txBody>
          <a:bodyPr/>
          <a:lstStyle/>
          <a:p>
            <a:r>
              <a:rPr lang="en-US" dirty="0"/>
              <a:t>Step 2. is the actual installation process.  Generally this will take one to two days.</a:t>
            </a:r>
          </a:p>
        </p:txBody>
      </p:sp>
      <p:sp>
        <p:nvSpPr>
          <p:cNvPr id="13" name="Text Placeholder 12"/>
          <p:cNvSpPr>
            <a:spLocks noGrp="1"/>
          </p:cNvSpPr>
          <p:nvPr>
            <p:ph type="body" sz="quarter" idx="13"/>
          </p:nvPr>
        </p:nvSpPr>
        <p:spPr>
          <a:xfrm>
            <a:off x="7124700" y="4250948"/>
            <a:ext cx="2932113" cy="1752597"/>
          </a:xfrm>
        </p:spPr>
        <p:txBody>
          <a:bodyPr/>
          <a:lstStyle/>
          <a:p>
            <a:r>
              <a:rPr lang="en-US" dirty="0"/>
              <a:t>Fire off &amp; test equipment</a:t>
            </a:r>
          </a:p>
          <a:p>
            <a:endParaRPr lang="en-US" dirty="0"/>
          </a:p>
          <a:p>
            <a:endParaRPr lang="en-US" dirty="0"/>
          </a:p>
        </p:txBody>
      </p:sp>
      <p:pic>
        <p:nvPicPr>
          <p:cNvPr id="22" name="Picture Placeholder 21"/>
          <p:cNvPicPr>
            <a:picLocks noGrp="1" noChangeAspect="1"/>
          </p:cNvPicPr>
          <p:nvPr>
            <p:ph type="pic" idx="22"/>
          </p:nvPr>
        </p:nvPicPr>
        <p:blipFill>
          <a:blip r:embed="rId4">
            <a:extLst>
              <a:ext uri="{28A0092B-C50C-407E-A947-70E740481C1C}">
                <a14:useLocalDpi xmlns:a14="http://schemas.microsoft.com/office/drawing/2010/main" val="0"/>
              </a:ext>
            </a:extLst>
          </a:blip>
          <a:srcRect l="28254" r="28254"/>
          <a:stretch>
            <a:fillRect/>
          </a:stretch>
        </p:blipFill>
        <p:spPr>
          <a:xfrm>
            <a:off x="7124700" y="2087563"/>
            <a:ext cx="2932113" cy="1646237"/>
          </a:xfrm>
        </p:spPr>
      </p:pic>
      <p:sp>
        <p:nvSpPr>
          <p:cNvPr id="17" name="Text Placeholder 16"/>
          <p:cNvSpPr>
            <a:spLocks noGrp="1"/>
          </p:cNvSpPr>
          <p:nvPr>
            <p:ph type="body" sz="half" idx="20"/>
          </p:nvPr>
        </p:nvSpPr>
        <p:spPr>
          <a:xfrm>
            <a:off x="7124575" y="5149969"/>
            <a:ext cx="2935997" cy="1370723"/>
          </a:xfrm>
        </p:spPr>
        <p:txBody>
          <a:bodyPr>
            <a:normAutofit lnSpcReduction="10000"/>
          </a:bodyPr>
          <a:lstStyle/>
          <a:p>
            <a:r>
              <a:rPr lang="en-US" dirty="0"/>
              <a:t>Step 3.  A Feller Heating Technician will test all functions of your new equipment before leaving your home &amp; make sure you understand how the system operates</a:t>
            </a:r>
          </a:p>
          <a:p>
            <a:endParaRPr lang="en-US" dirty="0"/>
          </a:p>
        </p:txBody>
      </p:sp>
    </p:spTree>
    <p:extLst>
      <p:ext uri="{BB962C8B-B14F-4D97-AF65-F5344CB8AC3E}">
        <p14:creationId xmlns:p14="http://schemas.microsoft.com/office/powerpoint/2010/main" val="3633762414"/>
      </p:ext>
    </p:extLst>
  </p:cSld>
  <p:clrMapOvr>
    <a:masterClrMapping/>
  </p:clrMapOvr>
  <mc:AlternateContent xmlns:mc="http://schemas.openxmlformats.org/markup-compatibility/2006" xmlns:p14="http://schemas.microsoft.com/office/powerpoint/2010/main">
    <mc:Choice Requires="p14">
      <p:transition spd="slow" p14:dur="2000" advTm="6468"/>
    </mc:Choice>
    <mc:Fallback xmlns="">
      <p:transition spd="slow" advTm="64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You Need To Know</a:t>
            </a:r>
          </a:p>
        </p:txBody>
      </p:sp>
      <p:sp>
        <p:nvSpPr>
          <p:cNvPr id="3" name="Text Placeholder 2"/>
          <p:cNvSpPr>
            <a:spLocks noGrp="1"/>
          </p:cNvSpPr>
          <p:nvPr>
            <p:ph type="body" idx="1"/>
          </p:nvPr>
        </p:nvSpPr>
        <p:spPr/>
        <p:txBody>
          <a:bodyPr/>
          <a:lstStyle/>
          <a:p>
            <a:r>
              <a:rPr lang="en-US" dirty="0"/>
              <a:t>Permits</a:t>
            </a:r>
          </a:p>
        </p:txBody>
      </p:sp>
      <p:sp>
        <p:nvSpPr>
          <p:cNvPr id="5" name="Text Placeholder 4"/>
          <p:cNvSpPr>
            <a:spLocks noGrp="1"/>
          </p:cNvSpPr>
          <p:nvPr>
            <p:ph type="body" sz="half" idx="18"/>
          </p:nvPr>
        </p:nvSpPr>
        <p:spPr>
          <a:xfrm>
            <a:off x="652463" y="4827211"/>
            <a:ext cx="2940050" cy="1254412"/>
          </a:xfrm>
        </p:spPr>
        <p:txBody>
          <a:bodyPr>
            <a:normAutofit fontScale="92500" lnSpcReduction="20000"/>
          </a:bodyPr>
          <a:lstStyle/>
          <a:p>
            <a:r>
              <a:rPr lang="en-US" dirty="0"/>
              <a:t>Feller Heating will purchase all required permits for installation of new equipment in your home. Generally this will consist of a Mechanical permit and in some cases a Class “B” low voltage  permit for thermostat wiring.</a:t>
            </a:r>
          </a:p>
        </p:txBody>
      </p:sp>
      <p:sp>
        <p:nvSpPr>
          <p:cNvPr id="6" name="Text Placeholder 5"/>
          <p:cNvSpPr>
            <a:spLocks noGrp="1"/>
          </p:cNvSpPr>
          <p:nvPr>
            <p:ph type="body" sz="quarter" idx="3"/>
          </p:nvPr>
        </p:nvSpPr>
        <p:spPr/>
        <p:txBody>
          <a:bodyPr/>
          <a:lstStyle/>
          <a:p>
            <a:r>
              <a:rPr lang="en-US" dirty="0"/>
              <a:t>Electrical</a:t>
            </a:r>
          </a:p>
        </p:txBody>
      </p:sp>
      <p:sp>
        <p:nvSpPr>
          <p:cNvPr id="8" name="Text Placeholder 7"/>
          <p:cNvSpPr>
            <a:spLocks noGrp="1"/>
          </p:cNvSpPr>
          <p:nvPr>
            <p:ph type="body" sz="half" idx="19"/>
          </p:nvPr>
        </p:nvSpPr>
        <p:spPr>
          <a:xfrm>
            <a:off x="3888022" y="4827210"/>
            <a:ext cx="2934406" cy="1254413"/>
          </a:xfrm>
        </p:spPr>
        <p:txBody>
          <a:bodyPr>
            <a:normAutofit fontScale="85000" lnSpcReduction="20000"/>
          </a:bodyPr>
          <a:lstStyle/>
          <a:p>
            <a:r>
              <a:rPr lang="en-US" dirty="0"/>
              <a:t>Electrician cost and Permitting is </a:t>
            </a:r>
            <a:r>
              <a:rPr lang="en-US" u="sng" dirty="0"/>
              <a:t>not</a:t>
            </a:r>
            <a:r>
              <a:rPr lang="en-US" dirty="0"/>
              <a:t> provided by Feller Heating. We do recommend:  </a:t>
            </a:r>
          </a:p>
          <a:p>
            <a:r>
              <a:rPr lang="en-US" dirty="0"/>
              <a:t>JM Electric (360) 410-0328 </a:t>
            </a:r>
          </a:p>
          <a:p>
            <a:r>
              <a:rPr lang="en-US" dirty="0"/>
              <a:t>Homeowner can also provide an electrician for the project.</a:t>
            </a:r>
          </a:p>
          <a:p>
            <a:endParaRPr lang="en-US" dirty="0"/>
          </a:p>
        </p:txBody>
      </p:sp>
      <p:sp>
        <p:nvSpPr>
          <p:cNvPr id="9" name="Text Placeholder 8"/>
          <p:cNvSpPr>
            <a:spLocks noGrp="1"/>
          </p:cNvSpPr>
          <p:nvPr>
            <p:ph type="body" sz="quarter" idx="13"/>
          </p:nvPr>
        </p:nvSpPr>
        <p:spPr/>
        <p:txBody>
          <a:bodyPr/>
          <a:lstStyle/>
          <a:p>
            <a:r>
              <a:rPr lang="en-US" dirty="0"/>
              <a:t>Final Inspections</a:t>
            </a:r>
          </a:p>
        </p:txBody>
      </p:sp>
      <p:sp>
        <p:nvSpPr>
          <p:cNvPr id="11" name="Text Placeholder 10"/>
          <p:cNvSpPr>
            <a:spLocks noGrp="1"/>
          </p:cNvSpPr>
          <p:nvPr>
            <p:ph type="body" sz="half" idx="20"/>
          </p:nvPr>
        </p:nvSpPr>
        <p:spPr>
          <a:xfrm>
            <a:off x="7124575" y="4827208"/>
            <a:ext cx="2935997" cy="1789252"/>
          </a:xfrm>
        </p:spPr>
        <p:txBody>
          <a:bodyPr>
            <a:normAutofit/>
          </a:bodyPr>
          <a:lstStyle/>
          <a:p>
            <a:r>
              <a:rPr lang="en-US" dirty="0"/>
              <a:t>Once your project is completed Feller Heating will send you your permit information along with a Phone # to call to set up a final Mechanical inspection. </a:t>
            </a:r>
          </a:p>
          <a:p>
            <a:r>
              <a:rPr lang="en-US" dirty="0"/>
              <a:t>Homeowner must be on site to meet inspectors for this final.</a:t>
            </a:r>
          </a:p>
        </p:txBody>
      </p:sp>
      <p:pic>
        <p:nvPicPr>
          <p:cNvPr id="14" name="Picture Placeholder 13"/>
          <p:cNvPicPr>
            <a:picLocks noGrp="1" noChangeAspect="1"/>
          </p:cNvPicPr>
          <p:nvPr>
            <p:ph type="pic" idx="21"/>
          </p:nvPr>
        </p:nvPicPr>
        <p:blipFill>
          <a:blip r:embed="rId2">
            <a:extLst>
              <a:ext uri="{28A0092B-C50C-407E-A947-70E740481C1C}">
                <a14:useLocalDpi xmlns:a14="http://schemas.microsoft.com/office/drawing/2010/main" val="0"/>
              </a:ext>
            </a:extLst>
          </a:blip>
          <a:srcRect t="21631" b="21631"/>
          <a:stretch>
            <a:fillRect/>
          </a:stretch>
        </p:blipFill>
        <p:spPr>
          <a:xfrm>
            <a:off x="3795624" y="2053087"/>
            <a:ext cx="3024276" cy="2027207"/>
          </a:xfrm>
        </p:spPr>
      </p:pic>
      <p:pic>
        <p:nvPicPr>
          <p:cNvPr id="17" name="Picture Placeholder 16"/>
          <p:cNvPicPr>
            <a:picLocks noGrp="1" noChangeAspect="1"/>
          </p:cNvPicPr>
          <p:nvPr>
            <p:ph type="pic" idx="15"/>
          </p:nvPr>
        </p:nvPicPr>
        <p:blipFill>
          <a:blip r:embed="rId3">
            <a:extLst>
              <a:ext uri="{28A0092B-C50C-407E-A947-70E740481C1C}">
                <a14:useLocalDpi xmlns:a14="http://schemas.microsoft.com/office/drawing/2010/main" val="0"/>
              </a:ext>
            </a:extLst>
          </a:blip>
          <a:srcRect l="1771" r="1771"/>
          <a:stretch>
            <a:fillRect/>
          </a:stretch>
        </p:blipFill>
        <p:spPr>
          <a:xfrm>
            <a:off x="543468" y="2053087"/>
            <a:ext cx="3049046" cy="2027207"/>
          </a:xfrm>
        </p:spPr>
      </p:pic>
      <p:pic>
        <p:nvPicPr>
          <p:cNvPr id="19" name="Picture Placeholder 18"/>
          <p:cNvPicPr>
            <a:picLocks noGrp="1" noChangeAspect="1"/>
          </p:cNvPicPr>
          <p:nvPr>
            <p:ph type="pic" idx="22"/>
          </p:nvPr>
        </p:nvPicPr>
        <p:blipFill>
          <a:blip r:embed="rId4">
            <a:extLst>
              <a:ext uri="{28A0092B-C50C-407E-A947-70E740481C1C}">
                <a14:useLocalDpi xmlns:a14="http://schemas.microsoft.com/office/drawing/2010/main" val="0"/>
              </a:ext>
            </a:extLst>
          </a:blip>
          <a:srcRect l="1881" r="1881"/>
          <a:stretch>
            <a:fillRect/>
          </a:stretch>
        </p:blipFill>
        <p:spPr>
          <a:xfrm>
            <a:off x="7124700" y="2052638"/>
            <a:ext cx="2932113" cy="2027237"/>
          </a:xfrm>
        </p:spPr>
      </p:pic>
    </p:spTree>
    <p:extLst>
      <p:ext uri="{BB962C8B-B14F-4D97-AF65-F5344CB8AC3E}">
        <p14:creationId xmlns:p14="http://schemas.microsoft.com/office/powerpoint/2010/main" val="1463122615"/>
      </p:ext>
    </p:extLst>
  </p:cSld>
  <p:clrMapOvr>
    <a:masterClrMapping/>
  </p:clrMapOvr>
  <mc:AlternateContent xmlns:mc="http://schemas.openxmlformats.org/markup-compatibility/2006" xmlns:p14="http://schemas.microsoft.com/office/powerpoint/2010/main">
    <mc:Choice Requires="p14">
      <p:transition spd="slow" p14:dur="2000" advTm="9017"/>
    </mc:Choice>
    <mc:Fallback xmlns="">
      <p:transition spd="slow" advTm="901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JOB COMPLETION</a:t>
            </a:r>
          </a:p>
        </p:txBody>
      </p:sp>
      <p:sp>
        <p:nvSpPr>
          <p:cNvPr id="34" name="Text Placeholder 33"/>
          <p:cNvSpPr>
            <a:spLocks noGrp="1"/>
          </p:cNvSpPr>
          <p:nvPr>
            <p:ph type="body" idx="1"/>
          </p:nvPr>
        </p:nvSpPr>
        <p:spPr>
          <a:xfrm>
            <a:off x="652463" y="4096472"/>
            <a:ext cx="2940050" cy="576262"/>
          </a:xfrm>
        </p:spPr>
        <p:txBody>
          <a:bodyPr/>
          <a:lstStyle/>
          <a:p>
            <a:r>
              <a:rPr lang="en-US" dirty="0"/>
              <a:t>Rebates</a:t>
            </a:r>
          </a:p>
        </p:txBody>
      </p:sp>
      <p:pic>
        <p:nvPicPr>
          <p:cNvPr id="43" name="Picture Placeholder 42"/>
          <p:cNvPicPr>
            <a:picLocks noGrp="1" noChangeAspect="1"/>
          </p:cNvPicPr>
          <p:nvPr>
            <p:ph type="pic" idx="15"/>
          </p:nvPr>
        </p:nvPicPr>
        <p:blipFill>
          <a:blip r:embed="rId2">
            <a:extLst>
              <a:ext uri="{28A0092B-C50C-407E-A947-70E740481C1C}">
                <a14:useLocalDpi xmlns:a14="http://schemas.microsoft.com/office/drawing/2010/main" val="0"/>
              </a:ext>
            </a:extLst>
          </a:blip>
          <a:srcRect t="1252" b="1252"/>
          <a:stretch>
            <a:fillRect/>
          </a:stretch>
        </p:blipFill>
        <p:spPr/>
      </p:pic>
      <p:sp>
        <p:nvSpPr>
          <p:cNvPr id="38" name="Text Placeholder 37"/>
          <p:cNvSpPr>
            <a:spLocks noGrp="1"/>
          </p:cNvSpPr>
          <p:nvPr>
            <p:ph type="body" sz="half" idx="18"/>
          </p:nvPr>
        </p:nvSpPr>
        <p:spPr>
          <a:xfrm>
            <a:off x="652463" y="4697814"/>
            <a:ext cx="2940050" cy="1383808"/>
          </a:xfrm>
        </p:spPr>
        <p:txBody>
          <a:bodyPr/>
          <a:lstStyle/>
          <a:p>
            <a:r>
              <a:rPr lang="en-US" dirty="0"/>
              <a:t>Feller Heating will take care of all required paperwork for manufacturer and utility rebates.  All you have to do is sign your name, it couldn’t be easier!</a:t>
            </a:r>
          </a:p>
        </p:txBody>
      </p:sp>
      <p:sp>
        <p:nvSpPr>
          <p:cNvPr id="35" name="Text Placeholder 34"/>
          <p:cNvSpPr>
            <a:spLocks noGrp="1"/>
          </p:cNvSpPr>
          <p:nvPr>
            <p:ph type="body" sz="quarter" idx="3"/>
          </p:nvPr>
        </p:nvSpPr>
        <p:spPr>
          <a:xfrm>
            <a:off x="3883209" y="4127672"/>
            <a:ext cx="2930525" cy="576262"/>
          </a:xfrm>
        </p:spPr>
        <p:txBody>
          <a:bodyPr/>
          <a:lstStyle/>
          <a:p>
            <a:r>
              <a:rPr lang="en-US" dirty="0"/>
              <a:t>Warranty</a:t>
            </a:r>
          </a:p>
        </p:txBody>
      </p:sp>
      <p:pic>
        <p:nvPicPr>
          <p:cNvPr id="44" name="Picture Placeholder 43"/>
          <p:cNvPicPr>
            <a:picLocks noGrp="1" noChangeAspect="1"/>
          </p:cNvPicPr>
          <p:nvPr>
            <p:ph type="pic" idx="21"/>
          </p:nvPr>
        </p:nvPicPr>
        <p:blipFill>
          <a:blip r:embed="rId3">
            <a:extLst>
              <a:ext uri="{28A0092B-C50C-407E-A947-70E740481C1C}">
                <a14:useLocalDpi xmlns:a14="http://schemas.microsoft.com/office/drawing/2010/main" val="0"/>
              </a:ext>
            </a:extLst>
          </a:blip>
          <a:srcRect t="23998" b="23998"/>
          <a:stretch>
            <a:fillRect/>
          </a:stretch>
        </p:blipFill>
        <p:spPr/>
      </p:pic>
      <p:sp>
        <p:nvSpPr>
          <p:cNvPr id="39" name="Text Placeholder 38"/>
          <p:cNvSpPr>
            <a:spLocks noGrp="1"/>
          </p:cNvSpPr>
          <p:nvPr>
            <p:ph type="body" sz="half" idx="19"/>
          </p:nvPr>
        </p:nvSpPr>
        <p:spPr>
          <a:xfrm>
            <a:off x="3891279" y="4737904"/>
            <a:ext cx="2934406" cy="1125016"/>
          </a:xfrm>
        </p:spPr>
        <p:txBody>
          <a:bodyPr>
            <a:normAutofit lnSpcReduction="10000"/>
          </a:bodyPr>
          <a:lstStyle/>
          <a:p>
            <a:r>
              <a:rPr lang="en-US" dirty="0"/>
              <a:t>Feller Heating will submit and register your equipment with the manufacturer to ensure maximum warranty coverage on your purchase</a:t>
            </a:r>
          </a:p>
        </p:txBody>
      </p:sp>
      <p:sp>
        <p:nvSpPr>
          <p:cNvPr id="36" name="Text Placeholder 35"/>
          <p:cNvSpPr>
            <a:spLocks noGrp="1"/>
          </p:cNvSpPr>
          <p:nvPr>
            <p:ph type="body" sz="quarter" idx="13"/>
          </p:nvPr>
        </p:nvSpPr>
        <p:spPr>
          <a:xfrm>
            <a:off x="7104430" y="4102794"/>
            <a:ext cx="2932113" cy="576262"/>
          </a:xfrm>
        </p:spPr>
        <p:txBody>
          <a:bodyPr/>
          <a:lstStyle/>
          <a:p>
            <a:r>
              <a:rPr lang="en-US" dirty="0"/>
              <a:t>Service Contracts</a:t>
            </a:r>
          </a:p>
        </p:txBody>
      </p:sp>
      <p:pic>
        <p:nvPicPr>
          <p:cNvPr id="45" name="Picture Placeholder 44"/>
          <p:cNvPicPr>
            <a:picLocks noGrp="1" noChangeAspect="1"/>
          </p:cNvPicPr>
          <p:nvPr>
            <p:ph type="pic" idx="22"/>
          </p:nvPr>
        </p:nvPicPr>
        <p:blipFill>
          <a:blip r:embed="rId4">
            <a:extLst>
              <a:ext uri="{28A0092B-C50C-407E-A947-70E740481C1C}">
                <a14:useLocalDpi xmlns:a14="http://schemas.microsoft.com/office/drawing/2010/main" val="0"/>
              </a:ext>
            </a:extLst>
          </a:blip>
          <a:srcRect t="7822" b="7822"/>
          <a:stretch>
            <a:fillRect/>
          </a:stretch>
        </p:blipFill>
        <p:spPr>
          <a:xfrm>
            <a:off x="7124575" y="2122098"/>
            <a:ext cx="2935997" cy="1682152"/>
          </a:xfrm>
        </p:spPr>
      </p:pic>
      <p:sp>
        <p:nvSpPr>
          <p:cNvPr id="40" name="Text Placeholder 39"/>
          <p:cNvSpPr>
            <a:spLocks noGrp="1"/>
          </p:cNvSpPr>
          <p:nvPr>
            <p:ph type="body" sz="half" idx="20"/>
          </p:nvPr>
        </p:nvSpPr>
        <p:spPr>
          <a:xfrm>
            <a:off x="7114837" y="4672734"/>
            <a:ext cx="2935997" cy="2030792"/>
          </a:xfrm>
        </p:spPr>
        <p:txBody>
          <a:bodyPr>
            <a:normAutofit fontScale="92500" lnSpcReduction="20000"/>
          </a:bodyPr>
          <a:lstStyle/>
          <a:p>
            <a:r>
              <a:rPr lang="en-US" dirty="0"/>
              <a:t>We take a different approach to service contracts. </a:t>
            </a:r>
          </a:p>
          <a:p>
            <a:r>
              <a:rPr lang="en-US" dirty="0"/>
              <a:t>No financial obligation required. </a:t>
            </a:r>
          </a:p>
          <a:p>
            <a:r>
              <a:rPr lang="en-US" dirty="0"/>
              <a:t>Just sign an agreement and you will receive a 10% discount for a 3 year period &amp; a 10% discount on any future repairs if needed. </a:t>
            </a:r>
          </a:p>
          <a:p>
            <a:r>
              <a:rPr lang="en-US" dirty="0"/>
              <a:t>You can opt out at any time.</a:t>
            </a:r>
          </a:p>
          <a:p>
            <a:r>
              <a:rPr lang="en-US" dirty="0"/>
              <a:t>We just want to keep this simple!</a:t>
            </a:r>
          </a:p>
        </p:txBody>
      </p:sp>
    </p:spTree>
    <p:extLst>
      <p:ext uri="{BB962C8B-B14F-4D97-AF65-F5344CB8AC3E}">
        <p14:creationId xmlns:p14="http://schemas.microsoft.com/office/powerpoint/2010/main" val="2432078778"/>
      </p:ext>
    </p:extLst>
  </p:cSld>
  <p:clrMapOvr>
    <a:masterClrMapping/>
  </p:clrMapOvr>
  <mc:AlternateContent xmlns:mc="http://schemas.openxmlformats.org/markup-compatibility/2006" xmlns:p14="http://schemas.microsoft.com/office/powerpoint/2010/main">
    <mc:Choice Requires="p14">
      <p:transition spd="slow" p14:dur="2000" advTm="8938"/>
    </mc:Choice>
    <mc:Fallback xmlns="">
      <p:transition spd="slow" advTm="893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Fabrication Shop</a:t>
            </a:r>
          </a:p>
        </p:txBody>
      </p:sp>
      <p:sp>
        <p:nvSpPr>
          <p:cNvPr id="14" name="Text Placeholder 13"/>
          <p:cNvSpPr>
            <a:spLocks noGrp="1"/>
          </p:cNvSpPr>
          <p:nvPr>
            <p:ph type="body" idx="1"/>
          </p:nvPr>
        </p:nvSpPr>
        <p:spPr/>
        <p:txBody>
          <a:bodyPr/>
          <a:lstStyle/>
          <a:p>
            <a:r>
              <a:rPr lang="en-US" dirty="0"/>
              <a:t>Sheet Metal Fabrication</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2737049"/>
            <a:ext cx="4270944" cy="3223804"/>
          </a:xfrm>
        </p:spPr>
      </p:pic>
      <p:sp>
        <p:nvSpPr>
          <p:cNvPr id="15" name="Text Placeholder 14"/>
          <p:cNvSpPr>
            <a:spLocks noGrp="1"/>
          </p:cNvSpPr>
          <p:nvPr>
            <p:ph type="body" sz="quarter" idx="3"/>
          </p:nvPr>
        </p:nvSpPr>
        <p:spPr/>
        <p:txBody>
          <a:bodyPr/>
          <a:lstStyle/>
          <a:p>
            <a:r>
              <a:rPr lang="en-US" dirty="0"/>
              <a:t>Welding</a:t>
            </a:r>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495" y="2737049"/>
            <a:ext cx="4214123" cy="3269709"/>
          </a:xfrm>
        </p:spPr>
      </p:pic>
    </p:spTree>
    <p:extLst>
      <p:ext uri="{BB962C8B-B14F-4D97-AF65-F5344CB8AC3E}">
        <p14:creationId xmlns:p14="http://schemas.microsoft.com/office/powerpoint/2010/main" val="215673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Certifications &amp; Ongoing Education</a:t>
            </a:r>
            <a:br>
              <a:rPr lang="en-US" dirty="0"/>
            </a:br>
            <a:endParaRPr lang="en-US" dirty="0"/>
          </a:p>
        </p:txBody>
      </p:sp>
      <p:sp>
        <p:nvSpPr>
          <p:cNvPr id="7" name="Text Placeholder 6"/>
          <p:cNvSpPr>
            <a:spLocks noGrp="1"/>
          </p:cNvSpPr>
          <p:nvPr>
            <p:ph type="body" idx="1"/>
          </p:nvPr>
        </p:nvSpPr>
        <p:spPr>
          <a:xfrm>
            <a:off x="652463" y="4250949"/>
            <a:ext cx="2940050" cy="1054296"/>
          </a:xfrm>
        </p:spPr>
        <p:txBody>
          <a:bodyPr/>
          <a:lstStyle/>
          <a:p>
            <a:r>
              <a:rPr lang="en-US" dirty="0"/>
              <a:t>NATE Certified Service Technicians</a:t>
            </a:r>
          </a:p>
        </p:txBody>
      </p:sp>
      <p:pic>
        <p:nvPicPr>
          <p:cNvPr id="16" name="Picture Placeholder 15"/>
          <p:cNvPicPr>
            <a:picLocks noGrp="1" noChangeAspect="1"/>
          </p:cNvPicPr>
          <p:nvPr>
            <p:ph type="pic" idx="15"/>
          </p:nvPr>
        </p:nvPicPr>
        <p:blipFill rotWithShape="1">
          <a:blip r:embed="rId2">
            <a:extLst>
              <a:ext uri="{28A0092B-C50C-407E-A947-70E740481C1C}">
                <a14:useLocalDpi xmlns:a14="http://schemas.microsoft.com/office/drawing/2010/main" val="0"/>
              </a:ext>
            </a:extLst>
          </a:blip>
          <a:srcRect l="2162" t="8189" b="8483"/>
          <a:stretch/>
        </p:blipFill>
        <p:spPr>
          <a:xfrm>
            <a:off x="793630" y="2063862"/>
            <a:ext cx="2475782" cy="2047357"/>
          </a:xfrm>
        </p:spPr>
      </p:pic>
      <p:sp>
        <p:nvSpPr>
          <p:cNvPr id="11" name="Text Placeholder 10"/>
          <p:cNvSpPr>
            <a:spLocks noGrp="1"/>
          </p:cNvSpPr>
          <p:nvPr>
            <p:ph type="body" sz="half" idx="18"/>
          </p:nvPr>
        </p:nvSpPr>
        <p:spPr>
          <a:xfrm>
            <a:off x="652463" y="5305245"/>
            <a:ext cx="2940050" cy="1086929"/>
          </a:xfrm>
        </p:spPr>
        <p:txBody>
          <a:bodyPr>
            <a:normAutofit/>
          </a:bodyPr>
          <a:lstStyle/>
          <a:p>
            <a:r>
              <a:rPr lang="en-US" dirty="0"/>
              <a:t>All Feller Heating Technicians are NATE certified and participate in regular ongoing education and service training</a:t>
            </a:r>
          </a:p>
        </p:txBody>
      </p:sp>
      <p:sp>
        <p:nvSpPr>
          <p:cNvPr id="8" name="Text Placeholder 7"/>
          <p:cNvSpPr>
            <a:spLocks noGrp="1"/>
          </p:cNvSpPr>
          <p:nvPr>
            <p:ph type="body" sz="quarter" idx="3"/>
          </p:nvPr>
        </p:nvSpPr>
        <p:spPr>
          <a:xfrm>
            <a:off x="3889375" y="4250949"/>
            <a:ext cx="2930525" cy="786876"/>
          </a:xfrm>
        </p:spPr>
        <p:txBody>
          <a:bodyPr/>
          <a:lstStyle/>
          <a:p>
            <a:r>
              <a:rPr lang="en-US" dirty="0"/>
              <a:t>Union Sheet Metal Installers</a:t>
            </a:r>
          </a:p>
        </p:txBody>
      </p:sp>
      <p:pic>
        <p:nvPicPr>
          <p:cNvPr id="17" name="Picture Placeholder 16"/>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1139" t="-3554" b="-1238"/>
          <a:stretch/>
        </p:blipFill>
        <p:spPr>
          <a:xfrm>
            <a:off x="4192438" y="1932317"/>
            <a:ext cx="2225613" cy="2178901"/>
          </a:xfrm>
        </p:spPr>
      </p:pic>
      <p:sp>
        <p:nvSpPr>
          <p:cNvPr id="12" name="Text Placeholder 11"/>
          <p:cNvSpPr>
            <a:spLocks noGrp="1"/>
          </p:cNvSpPr>
          <p:nvPr>
            <p:ph type="body" sz="half" idx="19"/>
          </p:nvPr>
        </p:nvSpPr>
        <p:spPr>
          <a:xfrm>
            <a:off x="3888022" y="5115463"/>
            <a:ext cx="2934406" cy="1656273"/>
          </a:xfrm>
        </p:spPr>
        <p:txBody>
          <a:bodyPr>
            <a:normAutofit fontScale="92500" lnSpcReduction="20000"/>
          </a:bodyPr>
          <a:lstStyle/>
          <a:p>
            <a:r>
              <a:rPr lang="en-US" dirty="0"/>
              <a:t>Feller Heating residential &amp; commercial installers are members of Local 66</a:t>
            </a:r>
          </a:p>
          <a:p>
            <a:r>
              <a:rPr lang="en-US" dirty="0"/>
              <a:t>Installers adhere to SMACNA installation &amp; fabrication standards &amp; participate in ongoing education &amp; training making them some of the best  our industry has to offer! </a:t>
            </a:r>
          </a:p>
        </p:txBody>
      </p:sp>
      <p:sp>
        <p:nvSpPr>
          <p:cNvPr id="9" name="Text Placeholder 8"/>
          <p:cNvSpPr>
            <a:spLocks noGrp="1"/>
          </p:cNvSpPr>
          <p:nvPr>
            <p:ph type="body" sz="quarter" idx="13"/>
          </p:nvPr>
        </p:nvSpPr>
        <p:spPr>
          <a:xfrm>
            <a:off x="7124700" y="4250948"/>
            <a:ext cx="2932113" cy="786877"/>
          </a:xfrm>
        </p:spPr>
        <p:txBody>
          <a:bodyPr/>
          <a:lstStyle/>
          <a:p>
            <a:r>
              <a:rPr lang="en-US" dirty="0"/>
              <a:t>Estimators &amp; Project Managers</a:t>
            </a:r>
          </a:p>
        </p:txBody>
      </p:sp>
      <p:pic>
        <p:nvPicPr>
          <p:cNvPr id="18" name="Picture Placeholder 17"/>
          <p:cNvPicPr>
            <a:picLocks noGrp="1" noChangeAspect="1"/>
          </p:cNvPicPr>
          <p:nvPr>
            <p:ph type="pic" idx="22"/>
          </p:nvPr>
        </p:nvPicPr>
        <p:blipFill>
          <a:blip r:embed="rId4">
            <a:extLst>
              <a:ext uri="{28A0092B-C50C-407E-A947-70E740481C1C}">
                <a14:useLocalDpi xmlns:a14="http://schemas.microsoft.com/office/drawing/2010/main" val="0"/>
              </a:ext>
            </a:extLst>
          </a:blip>
          <a:srcRect l="25771" r="25771"/>
          <a:stretch>
            <a:fillRect/>
          </a:stretch>
        </p:blipFill>
        <p:spPr>
          <a:xfrm>
            <a:off x="7124700" y="2063750"/>
            <a:ext cx="4064000" cy="2047875"/>
          </a:xfrm>
        </p:spPr>
      </p:pic>
      <p:sp>
        <p:nvSpPr>
          <p:cNvPr id="13" name="Text Placeholder 12"/>
          <p:cNvSpPr>
            <a:spLocks noGrp="1"/>
          </p:cNvSpPr>
          <p:nvPr>
            <p:ph type="body" sz="half" idx="20"/>
          </p:nvPr>
        </p:nvSpPr>
        <p:spPr>
          <a:xfrm>
            <a:off x="7124575" y="5115463"/>
            <a:ext cx="2935997" cy="1742537"/>
          </a:xfrm>
        </p:spPr>
        <p:txBody>
          <a:bodyPr>
            <a:normAutofit fontScale="92500" lnSpcReduction="20000"/>
          </a:bodyPr>
          <a:lstStyle/>
          <a:p>
            <a:r>
              <a:rPr lang="en-US" dirty="0"/>
              <a:t>Our estimators &amp; project managers use the most current technology available for our industry.</a:t>
            </a:r>
          </a:p>
          <a:p>
            <a:r>
              <a:rPr lang="en-US" dirty="0"/>
              <a:t>Ongoing in field training, classroom &amp; manufacturer education keeps our staff in tune with the ever changing HVAC industry.</a:t>
            </a:r>
          </a:p>
        </p:txBody>
      </p:sp>
    </p:spTree>
    <p:extLst>
      <p:ext uri="{BB962C8B-B14F-4D97-AF65-F5344CB8AC3E}">
        <p14:creationId xmlns:p14="http://schemas.microsoft.com/office/powerpoint/2010/main" val="92771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Feller Heating NATE Certified Service Technicians</a:t>
            </a:r>
          </a:p>
        </p:txBody>
      </p:sp>
      <p:sp>
        <p:nvSpPr>
          <p:cNvPr id="15" name="Text Placeholder 14"/>
          <p:cNvSpPr>
            <a:spLocks noGrp="1"/>
          </p:cNvSpPr>
          <p:nvPr>
            <p:ph type="body" sz="half" idx="2"/>
          </p:nvPr>
        </p:nvSpPr>
        <p:spPr>
          <a:xfrm>
            <a:off x="1154956" y="5375951"/>
            <a:ext cx="8825656" cy="493712"/>
          </a:xfrm>
        </p:spPr>
        <p:txBody>
          <a:bodyPr>
            <a:normAutofit/>
          </a:bodyPr>
          <a:lstStyle/>
          <a:p>
            <a:r>
              <a:rPr lang="en-US" sz="1600" dirty="0"/>
              <a:t>Ron Bock / Mike Hopkinson / Tiffany Baker / Zach Johnson</a:t>
            </a:r>
          </a:p>
        </p:txBody>
      </p:sp>
      <p:sp>
        <p:nvSpPr>
          <p:cNvPr id="4" name="Picture Placeholder 3">
            <a:extLst>
              <a:ext uri="{FF2B5EF4-FFF2-40B4-BE49-F238E27FC236}">
                <a16:creationId xmlns:a16="http://schemas.microsoft.com/office/drawing/2014/main" id="{BE483133-F0D9-4680-80AC-CBEFEE7044F8}"/>
              </a:ext>
            </a:extLst>
          </p:cNvPr>
          <p:cNvSpPr>
            <a:spLocks noGrp="1"/>
          </p:cNvSpPr>
          <p:nvPr>
            <p:ph type="pic" idx="1"/>
          </p:nvPr>
        </p:nvSpPr>
        <p:spPr/>
      </p:sp>
    </p:spTree>
    <p:extLst>
      <p:ext uri="{BB962C8B-B14F-4D97-AF65-F5344CB8AC3E}">
        <p14:creationId xmlns:p14="http://schemas.microsoft.com/office/powerpoint/2010/main" val="187347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1161562" y="533630"/>
            <a:ext cx="8829726" cy="93391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r>
              <a:rPr sz="2800" dirty="0"/>
              <a:t>Residential Installers</a:t>
            </a:r>
            <a:r>
              <a:rPr lang="en-US" sz="2800" dirty="0"/>
              <a:t>:</a:t>
            </a:r>
          </a:p>
          <a:p>
            <a:r>
              <a:rPr lang="en-US" sz="2800" dirty="0"/>
              <a:t>Brian, Stevan, Alex, Cayle, and Mark</a:t>
            </a:r>
            <a:endParaRPr sz="2000" dirty="0"/>
          </a:p>
        </p:txBody>
      </p:sp>
    </p:spTree>
    <p:extLst>
      <p:ext uri="{BB962C8B-B14F-4D97-AF65-F5344CB8AC3E}">
        <p14:creationId xmlns:p14="http://schemas.microsoft.com/office/powerpoint/2010/main" val="131726700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07" y="1371600"/>
            <a:ext cx="5092906" cy="1304925"/>
          </a:xfrm>
        </p:spPr>
        <p:txBody>
          <a:bodyPr/>
          <a:lstStyle/>
          <a:p>
            <a:r>
              <a:rPr lang="en-US" dirty="0"/>
              <a:t>Office Administrator: Ashley Gray</a:t>
            </a:r>
          </a:p>
        </p:txBody>
      </p:sp>
      <p:sp>
        <p:nvSpPr>
          <p:cNvPr id="4" name="Text Placeholder 3"/>
          <p:cNvSpPr>
            <a:spLocks noGrp="1"/>
          </p:cNvSpPr>
          <p:nvPr>
            <p:ph type="body" sz="half" idx="2"/>
          </p:nvPr>
        </p:nvSpPr>
        <p:spPr>
          <a:xfrm>
            <a:off x="1154954" y="2800350"/>
            <a:ext cx="5084979" cy="3638549"/>
          </a:xfrm>
        </p:spPr>
        <p:txBody>
          <a:bodyPr>
            <a:noAutofit/>
          </a:bodyPr>
          <a:lstStyle/>
          <a:p>
            <a:r>
              <a:rPr lang="en-US" sz="2400" dirty="0"/>
              <a:t>Coordinates Service Techs</a:t>
            </a:r>
          </a:p>
          <a:p>
            <a:r>
              <a:rPr lang="en-US" sz="2400" dirty="0"/>
              <a:t>Process Warranties</a:t>
            </a:r>
          </a:p>
          <a:p>
            <a:r>
              <a:rPr lang="en-US" sz="2400" dirty="0"/>
              <a:t>Assist with utility &amp; manufacturer rebates</a:t>
            </a:r>
          </a:p>
          <a:p>
            <a:r>
              <a:rPr lang="en-US" sz="2400" dirty="0"/>
              <a:t>Receives Payments</a:t>
            </a:r>
          </a:p>
          <a:p>
            <a:r>
              <a:rPr lang="en-US" sz="2400" dirty="0"/>
              <a:t>Sets Up Annual Service Contracts</a:t>
            </a:r>
          </a:p>
          <a:p>
            <a:r>
              <a:rPr lang="en-US" sz="2400" dirty="0"/>
              <a:t>Call her with </a:t>
            </a:r>
            <a:r>
              <a:rPr lang="en-US" sz="2400" u="sng" dirty="0"/>
              <a:t>any</a:t>
            </a:r>
            <a:r>
              <a:rPr lang="en-US" sz="2400" dirty="0"/>
              <a:t> questions!</a:t>
            </a:r>
          </a:p>
        </p:txBody>
      </p:sp>
      <p:pic>
        <p:nvPicPr>
          <p:cNvPr id="6" name="Picture Placeholder 5">
            <a:extLst>
              <a:ext uri="{FF2B5EF4-FFF2-40B4-BE49-F238E27FC236}">
                <a16:creationId xmlns:a16="http://schemas.microsoft.com/office/drawing/2014/main" id="{4AD2C4F6-B806-4E3D-8690-B07EEA4CE90E}"/>
              </a:ext>
            </a:extLst>
          </p:cNvPr>
          <p:cNvPicPr>
            <a:picLocks noGrp="1" noChangeAspect="1"/>
          </p:cNvPicPr>
          <p:nvPr>
            <p:ph type="pic" idx="1"/>
          </p:nvPr>
        </p:nvPicPr>
        <p:blipFill>
          <a:blip r:embed="rId2"/>
          <a:srcRect l="6841" r="6841"/>
          <a:stretch>
            <a:fillRect/>
          </a:stretch>
        </p:blipFill>
        <p:spPr>
          <a:xfrm>
            <a:off x="6949546" y="1143000"/>
            <a:ext cx="3200400" cy="4524469"/>
          </a:xfrm>
          <a:effectLst/>
        </p:spPr>
      </p:pic>
    </p:spTree>
    <p:extLst>
      <p:ext uri="{BB962C8B-B14F-4D97-AF65-F5344CB8AC3E}">
        <p14:creationId xmlns:p14="http://schemas.microsoft.com/office/powerpoint/2010/main" val="3610604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Accounting </a:t>
            </a:r>
            <a:endParaRPr lang="en-US" dirty="0"/>
          </a:p>
        </p:txBody>
      </p:sp>
      <p:sp>
        <p:nvSpPr>
          <p:cNvPr id="4" name="Text Placeholder 3"/>
          <p:cNvSpPr>
            <a:spLocks noGrp="1"/>
          </p:cNvSpPr>
          <p:nvPr>
            <p:ph type="body" sz="half" idx="2"/>
          </p:nvPr>
        </p:nvSpPr>
        <p:spPr/>
        <p:txBody>
          <a:bodyPr>
            <a:normAutofit/>
          </a:bodyPr>
          <a:lstStyle/>
          <a:p>
            <a:r>
              <a:rPr lang="en-US" sz="1800" dirty="0"/>
              <a:t>Nancy Chen</a:t>
            </a:r>
          </a:p>
        </p:txBody>
      </p:sp>
    </p:spTree>
    <p:extLst>
      <p:ext uri="{BB962C8B-B14F-4D97-AF65-F5344CB8AC3E}">
        <p14:creationId xmlns:p14="http://schemas.microsoft.com/office/powerpoint/2010/main" val="106025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50780"/>
          </a:xfrm>
        </p:spPr>
        <p:txBody>
          <a:bodyPr/>
          <a:lstStyle/>
          <a:p>
            <a:r>
              <a:rPr lang="en-US" dirty="0"/>
              <a:t>2018  COLEMAN HEAT PUMPS</a:t>
            </a:r>
          </a:p>
        </p:txBody>
      </p:sp>
      <p:sp>
        <p:nvSpPr>
          <p:cNvPr id="5" name="Text Placeholder 4"/>
          <p:cNvSpPr>
            <a:spLocks noGrp="1"/>
          </p:cNvSpPr>
          <p:nvPr>
            <p:ph type="body" sz="half" idx="18"/>
          </p:nvPr>
        </p:nvSpPr>
        <p:spPr>
          <a:xfrm>
            <a:off x="473231" y="4325237"/>
            <a:ext cx="2940050" cy="1702985"/>
          </a:xfrm>
        </p:spPr>
        <p:txBody>
          <a:bodyPr>
            <a:normAutofit lnSpcReduction="10000"/>
          </a:bodyPr>
          <a:lstStyle/>
          <a:p>
            <a:pPr marL="285750" indent="-285750">
              <a:buFont typeface="Arial" panose="020B0604020202020204" pitchFamily="34" charset="0"/>
              <a:buChar char="•"/>
            </a:pPr>
            <a:r>
              <a:rPr lang="en-US" dirty="0"/>
              <a:t>Coleman's workhorse heat pump - dB 70-75</a:t>
            </a:r>
          </a:p>
          <a:p>
            <a:pPr marL="285750" indent="-285750">
              <a:buFont typeface="Arial" panose="020B0604020202020204" pitchFamily="34" charset="0"/>
              <a:buChar char="•"/>
            </a:pPr>
            <a:r>
              <a:rPr lang="en-US" dirty="0"/>
              <a:t>Solid, reliable performance</a:t>
            </a:r>
          </a:p>
          <a:p>
            <a:pPr marL="285750" indent="-285750">
              <a:buFont typeface="Arial" panose="020B0604020202020204" pitchFamily="34" charset="0"/>
              <a:buChar char="•"/>
            </a:pPr>
            <a:r>
              <a:rPr lang="en-US" dirty="0"/>
              <a:t>Up to 14.5 SEER &amp; 9.0 HSPF</a:t>
            </a:r>
          </a:p>
          <a:p>
            <a:pPr marL="285750" indent="-285750">
              <a:buFont typeface="Arial" panose="020B0604020202020204" pitchFamily="34" charset="0"/>
              <a:buChar char="•"/>
            </a:pPr>
            <a:r>
              <a:rPr lang="en-US" dirty="0"/>
              <a:t>Warranty – Limited 10 year compressor / 10 year parts</a:t>
            </a:r>
          </a:p>
        </p:txBody>
      </p:sp>
      <p:sp>
        <p:nvSpPr>
          <p:cNvPr id="6" name="Text Placeholder 5"/>
          <p:cNvSpPr>
            <a:spLocks noGrp="1"/>
          </p:cNvSpPr>
          <p:nvPr>
            <p:ph type="body" sz="quarter" idx="3"/>
          </p:nvPr>
        </p:nvSpPr>
        <p:spPr>
          <a:xfrm>
            <a:off x="3801346" y="3748975"/>
            <a:ext cx="2930525" cy="576262"/>
          </a:xfrm>
        </p:spPr>
        <p:txBody>
          <a:bodyPr/>
          <a:lstStyle/>
          <a:p>
            <a:r>
              <a:rPr lang="en-US" dirty="0"/>
              <a:t>CH16 16 SEER HP</a:t>
            </a:r>
          </a:p>
        </p:txBody>
      </p:sp>
      <p:sp>
        <p:nvSpPr>
          <p:cNvPr id="8" name="Text Placeholder 7"/>
          <p:cNvSpPr>
            <a:spLocks noGrp="1"/>
          </p:cNvSpPr>
          <p:nvPr>
            <p:ph type="body" sz="half" idx="19"/>
          </p:nvPr>
        </p:nvSpPr>
        <p:spPr>
          <a:xfrm>
            <a:off x="3881269" y="4325072"/>
            <a:ext cx="2934406" cy="1878390"/>
          </a:xfrm>
        </p:spPr>
        <p:txBody>
          <a:bodyPr>
            <a:normAutofit/>
          </a:bodyPr>
          <a:lstStyle/>
          <a:p>
            <a:pPr marL="285750" indent="-285750">
              <a:buFont typeface="Arial" panose="020B0604020202020204" pitchFamily="34" charset="0"/>
              <a:buChar char="•"/>
            </a:pPr>
            <a:r>
              <a:rPr lang="en-US" dirty="0"/>
              <a:t>Efficient 5-stage compressor adjusting output to your heating &amp; cooling needs</a:t>
            </a:r>
          </a:p>
          <a:p>
            <a:pPr marL="285750" indent="-285750">
              <a:buFont typeface="Arial" panose="020B0604020202020204" pitchFamily="34" charset="0"/>
              <a:buChar char="•"/>
            </a:pPr>
            <a:r>
              <a:rPr lang="en-US" dirty="0"/>
              <a:t>Up to 16 SEER &amp; 10 HSPF </a:t>
            </a:r>
          </a:p>
          <a:p>
            <a:pPr marL="285750" indent="-285750">
              <a:buFont typeface="Arial" panose="020B0604020202020204" pitchFamily="34" charset="0"/>
              <a:buChar char="•"/>
            </a:pPr>
            <a:r>
              <a:rPr lang="en-US" dirty="0"/>
              <a:t>Warranty – Limited 10 year compressor / 10 year parts</a:t>
            </a:r>
          </a:p>
          <a:p>
            <a:endParaRPr lang="en-US" dirty="0"/>
          </a:p>
        </p:txBody>
      </p:sp>
      <p:sp>
        <p:nvSpPr>
          <p:cNvPr id="9" name="Text Placeholder 8"/>
          <p:cNvSpPr>
            <a:spLocks noGrp="1"/>
          </p:cNvSpPr>
          <p:nvPr>
            <p:ph type="body" sz="quarter" idx="13"/>
          </p:nvPr>
        </p:nvSpPr>
        <p:spPr>
          <a:xfrm>
            <a:off x="7115173" y="3823140"/>
            <a:ext cx="2932113" cy="502139"/>
          </a:xfrm>
        </p:spPr>
        <p:txBody>
          <a:bodyPr/>
          <a:lstStyle/>
          <a:p>
            <a:r>
              <a:rPr lang="en-US" dirty="0"/>
              <a:t>HC20 20 SEER HP</a:t>
            </a:r>
          </a:p>
        </p:txBody>
      </p:sp>
      <p:sp>
        <p:nvSpPr>
          <p:cNvPr id="11" name="Text Placeholder 10"/>
          <p:cNvSpPr>
            <a:spLocks noGrp="1"/>
          </p:cNvSpPr>
          <p:nvPr>
            <p:ph type="body" sz="half" idx="20"/>
          </p:nvPr>
        </p:nvSpPr>
        <p:spPr>
          <a:xfrm>
            <a:off x="7128628" y="4325072"/>
            <a:ext cx="2935997" cy="1944528"/>
          </a:xfrm>
        </p:spPr>
        <p:txBody>
          <a:bodyPr>
            <a:normAutofit fontScale="85000" lnSpcReduction="20000"/>
          </a:bodyPr>
          <a:lstStyle/>
          <a:p>
            <a:pPr marL="285750" indent="-285750">
              <a:buFont typeface="Arial" panose="020B0604020202020204" pitchFamily="34" charset="0"/>
              <a:buChar char="•"/>
            </a:pPr>
            <a:r>
              <a:rPr lang="en-US" dirty="0"/>
              <a:t>Coleman’s 1</a:t>
            </a:r>
            <a:r>
              <a:rPr lang="en-US" baseline="30000" dirty="0"/>
              <a:t>st</a:t>
            </a:r>
            <a:r>
              <a:rPr lang="en-US" dirty="0"/>
              <a:t> Inverter Driven Heat Pump, never gives you more than you need!</a:t>
            </a:r>
          </a:p>
          <a:p>
            <a:pPr marL="285750" indent="-285750">
              <a:buFont typeface="Arial" panose="020B0604020202020204" pitchFamily="34" charset="0"/>
              <a:buChar char="•"/>
            </a:pPr>
            <a:r>
              <a:rPr lang="en-US" dirty="0"/>
              <a:t>Efficient compressor adjusting output to your heating &amp; cooling needs</a:t>
            </a:r>
          </a:p>
          <a:p>
            <a:pPr marL="285750" indent="-285750">
              <a:buFont typeface="Arial" panose="020B0604020202020204" pitchFamily="34" charset="0"/>
              <a:buChar char="•"/>
            </a:pPr>
            <a:r>
              <a:rPr lang="en-US" dirty="0"/>
              <a:t>Up to 20 SEER &amp; 11 HSPF</a:t>
            </a:r>
          </a:p>
          <a:p>
            <a:pPr marL="285750" indent="-285750">
              <a:buFont typeface="Arial" panose="020B0604020202020204" pitchFamily="34" charset="0"/>
              <a:buChar char="•"/>
            </a:pPr>
            <a:r>
              <a:rPr lang="en-US" dirty="0"/>
              <a:t>Warranty – Limited lifetime compressor / 10 year parts</a:t>
            </a:r>
          </a:p>
          <a:p>
            <a:endParaRPr lang="en-US" dirty="0"/>
          </a:p>
          <a:p>
            <a:endParaRPr lang="en-US" dirty="0"/>
          </a:p>
        </p:txBody>
      </p:sp>
      <p:pic>
        <p:nvPicPr>
          <p:cNvPr id="19" name="Picture Placeholder 18"/>
          <p:cNvPicPr>
            <a:picLocks noGrp="1" noChangeAspect="1"/>
          </p:cNvPicPr>
          <p:nvPr>
            <p:ph type="pic" idx="15"/>
          </p:nvPr>
        </p:nvPicPr>
        <p:blipFill>
          <a:blip r:embed="rId2">
            <a:extLst>
              <a:ext uri="{28A0092B-C50C-407E-A947-70E740481C1C}">
                <a14:useLocalDpi xmlns:a14="http://schemas.microsoft.com/office/drawing/2010/main" val="0"/>
              </a:ext>
            </a:extLst>
          </a:blip>
          <a:srcRect t="23422" b="23422"/>
          <a:stretch>
            <a:fillRect/>
          </a:stretch>
        </p:blipFill>
        <p:spPr>
          <a:xfrm>
            <a:off x="3881269" y="1568864"/>
            <a:ext cx="2940050" cy="1958197"/>
          </a:xfrm>
        </p:spPr>
      </p:pic>
      <p:pic>
        <p:nvPicPr>
          <p:cNvPr id="18" name="Picture Placeholder 17"/>
          <p:cNvPicPr>
            <a:picLocks noGrp="1" noChangeAspect="1"/>
          </p:cNvPicPr>
          <p:nvPr>
            <p:ph type="pic" idx="21"/>
          </p:nvPr>
        </p:nvPicPr>
        <p:blipFill>
          <a:blip r:embed="rId3">
            <a:extLst>
              <a:ext uri="{28A0092B-C50C-407E-A947-70E740481C1C}">
                <a14:useLocalDpi xmlns:a14="http://schemas.microsoft.com/office/drawing/2010/main" val="0"/>
              </a:ext>
            </a:extLst>
          </a:blip>
          <a:srcRect t="23998" b="23998"/>
          <a:stretch>
            <a:fillRect/>
          </a:stretch>
        </p:blipFill>
        <p:spPr>
          <a:xfrm>
            <a:off x="477994" y="1568865"/>
            <a:ext cx="2930525" cy="1958197"/>
          </a:xfrm>
        </p:spPr>
      </p:pic>
      <p:sp>
        <p:nvSpPr>
          <p:cNvPr id="4" name="Text Placeholder 3"/>
          <p:cNvSpPr>
            <a:spLocks noGrp="1"/>
          </p:cNvSpPr>
          <p:nvPr>
            <p:ph type="body" idx="1"/>
          </p:nvPr>
        </p:nvSpPr>
        <p:spPr>
          <a:xfrm>
            <a:off x="477994" y="3748975"/>
            <a:ext cx="2940050" cy="576262"/>
          </a:xfrm>
        </p:spPr>
        <p:txBody>
          <a:bodyPr/>
          <a:lstStyle/>
          <a:p>
            <a:r>
              <a:rPr lang="en-US" dirty="0"/>
              <a:t>TH4B 14 SEER HP</a:t>
            </a:r>
          </a:p>
        </p:txBody>
      </p:sp>
      <p:pic>
        <p:nvPicPr>
          <p:cNvPr id="12" name="Picture Placeholder 11">
            <a:extLst>
              <a:ext uri="{FF2B5EF4-FFF2-40B4-BE49-F238E27FC236}">
                <a16:creationId xmlns:a16="http://schemas.microsoft.com/office/drawing/2014/main" id="{5E088D8C-BF0B-4FF6-995C-A2A1F14C2F78}"/>
              </a:ext>
            </a:extLst>
          </p:cNvPr>
          <p:cNvPicPr>
            <a:picLocks noGrp="1" noChangeAspect="1"/>
          </p:cNvPicPr>
          <p:nvPr>
            <p:ph type="pic" idx="22"/>
          </p:nvPr>
        </p:nvPicPr>
        <p:blipFill>
          <a:blip r:embed="rId4"/>
          <a:srcRect t="15723" b="15723"/>
          <a:stretch>
            <a:fillRect/>
          </a:stretch>
        </p:blipFill>
        <p:spPr>
          <a:xfrm>
            <a:off x="7115175" y="1568450"/>
            <a:ext cx="2932113" cy="1958975"/>
          </a:xfrm>
        </p:spPr>
      </p:pic>
    </p:spTree>
    <p:extLst>
      <p:ext uri="{BB962C8B-B14F-4D97-AF65-F5344CB8AC3E}">
        <p14:creationId xmlns:p14="http://schemas.microsoft.com/office/powerpoint/2010/main" val="3171074421"/>
      </p:ext>
    </p:extLst>
  </p:cSld>
  <p:clrMapOvr>
    <a:masterClrMapping/>
  </p:clrMapOvr>
  <mc:AlternateContent xmlns:mc="http://schemas.openxmlformats.org/markup-compatibility/2006" xmlns:p14="http://schemas.microsoft.com/office/powerpoint/2010/main">
    <mc:Choice Requires="p14">
      <p:transition p14:dur="0" advTm="9007"/>
    </mc:Choice>
    <mc:Fallback xmlns="">
      <p:transition advTm="900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Residential Estimator &amp; Project Manager – Phillip Dye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520" y="2052637"/>
            <a:ext cx="6510756" cy="4581075"/>
          </a:xfrm>
        </p:spPr>
      </p:pic>
    </p:spTree>
    <p:extLst>
      <p:ext uri="{BB962C8B-B14F-4D97-AF65-F5344CB8AC3E}">
        <p14:creationId xmlns:p14="http://schemas.microsoft.com/office/powerpoint/2010/main" val="3033110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Management Team</a:t>
            </a:r>
          </a:p>
        </p:txBody>
      </p:sp>
      <p:sp>
        <p:nvSpPr>
          <p:cNvPr id="8" name="Text Placeholder 7"/>
          <p:cNvSpPr>
            <a:spLocks noGrp="1"/>
          </p:cNvSpPr>
          <p:nvPr>
            <p:ph type="body" idx="1"/>
          </p:nvPr>
        </p:nvSpPr>
        <p:spPr>
          <a:xfrm>
            <a:off x="652463" y="4761781"/>
            <a:ext cx="2940050" cy="508958"/>
          </a:xfrm>
        </p:spPr>
        <p:txBody>
          <a:bodyPr/>
          <a:lstStyle/>
          <a:p>
            <a:r>
              <a:rPr lang="en-US" dirty="0"/>
              <a:t>John Larsen </a:t>
            </a:r>
          </a:p>
        </p:txBody>
      </p:sp>
      <p:pic>
        <p:nvPicPr>
          <p:cNvPr id="20" name="Picture Placeholder 19"/>
          <p:cNvPicPr>
            <a:picLocks noGrp="1" noChangeAspect="1"/>
          </p:cNvPicPr>
          <p:nvPr>
            <p:ph type="pic" idx="15"/>
          </p:nvPr>
        </p:nvPicPr>
        <p:blipFill>
          <a:blip r:embed="rId2">
            <a:extLst>
              <a:ext uri="{28A0092B-C50C-407E-A947-70E740481C1C}">
                <a14:useLocalDpi xmlns:a14="http://schemas.microsoft.com/office/drawing/2010/main" val="0"/>
              </a:ext>
            </a:extLst>
          </a:blip>
          <a:srcRect t="19870" b="19870"/>
          <a:stretch>
            <a:fillRect/>
          </a:stretch>
        </p:blipFill>
        <p:spPr>
          <a:xfrm>
            <a:off x="465826" y="2079625"/>
            <a:ext cx="3126687" cy="2682156"/>
          </a:xfrm>
        </p:spPr>
      </p:pic>
      <p:sp>
        <p:nvSpPr>
          <p:cNvPr id="15" name="Text Placeholder 14"/>
          <p:cNvSpPr>
            <a:spLocks noGrp="1"/>
          </p:cNvSpPr>
          <p:nvPr>
            <p:ph type="body" sz="half" idx="18"/>
          </p:nvPr>
        </p:nvSpPr>
        <p:spPr>
          <a:xfrm>
            <a:off x="652463" y="5339751"/>
            <a:ext cx="2940050" cy="785004"/>
          </a:xfrm>
        </p:spPr>
        <p:txBody>
          <a:bodyPr/>
          <a:lstStyle/>
          <a:p>
            <a:r>
              <a:rPr lang="en-US" sz="1800" dirty="0"/>
              <a:t>President</a:t>
            </a:r>
            <a:r>
              <a:rPr lang="en-US" dirty="0"/>
              <a:t> </a:t>
            </a:r>
          </a:p>
        </p:txBody>
      </p:sp>
      <p:sp>
        <p:nvSpPr>
          <p:cNvPr id="9" name="Text Placeholder 8"/>
          <p:cNvSpPr>
            <a:spLocks noGrp="1"/>
          </p:cNvSpPr>
          <p:nvPr>
            <p:ph type="body" sz="quarter" idx="3"/>
          </p:nvPr>
        </p:nvSpPr>
        <p:spPr>
          <a:xfrm>
            <a:off x="3889375" y="4827207"/>
            <a:ext cx="2930525" cy="443531"/>
          </a:xfrm>
        </p:spPr>
        <p:txBody>
          <a:bodyPr/>
          <a:lstStyle/>
          <a:p>
            <a:r>
              <a:rPr lang="en-US" dirty="0"/>
              <a:t>Steve Felbinger </a:t>
            </a:r>
          </a:p>
        </p:txBody>
      </p:sp>
      <p:pic>
        <p:nvPicPr>
          <p:cNvPr id="21" name="Picture Placeholder 20"/>
          <p:cNvPicPr>
            <a:picLocks noGrp="1" noChangeAspect="1"/>
          </p:cNvPicPr>
          <p:nvPr>
            <p:ph type="pic" idx="21"/>
          </p:nvPr>
        </p:nvPicPr>
        <p:blipFill>
          <a:blip r:embed="rId3">
            <a:extLst>
              <a:ext uri="{28A0092B-C50C-407E-A947-70E740481C1C}">
                <a14:useLocalDpi xmlns:a14="http://schemas.microsoft.com/office/drawing/2010/main" val="0"/>
              </a:ext>
            </a:extLst>
          </a:blip>
          <a:srcRect l="3895" r="3895"/>
          <a:stretch>
            <a:fillRect/>
          </a:stretch>
        </p:blipFill>
        <p:spPr>
          <a:xfrm>
            <a:off x="3779838" y="2079625"/>
            <a:ext cx="3138487" cy="2682875"/>
          </a:xfrm>
        </p:spPr>
      </p:pic>
      <p:sp>
        <p:nvSpPr>
          <p:cNvPr id="16" name="Text Placeholder 15"/>
          <p:cNvSpPr>
            <a:spLocks noGrp="1"/>
          </p:cNvSpPr>
          <p:nvPr>
            <p:ph type="body" sz="half" idx="19"/>
          </p:nvPr>
        </p:nvSpPr>
        <p:spPr>
          <a:xfrm>
            <a:off x="3888022" y="5270739"/>
            <a:ext cx="2934406" cy="603850"/>
          </a:xfrm>
        </p:spPr>
        <p:txBody>
          <a:bodyPr>
            <a:normAutofit/>
          </a:bodyPr>
          <a:lstStyle/>
          <a:p>
            <a:r>
              <a:rPr lang="en-US" sz="1800" dirty="0"/>
              <a:t>Vice President</a:t>
            </a:r>
          </a:p>
        </p:txBody>
      </p:sp>
      <p:sp>
        <p:nvSpPr>
          <p:cNvPr id="10" name="Text Placeholder 9"/>
          <p:cNvSpPr>
            <a:spLocks noGrp="1"/>
          </p:cNvSpPr>
          <p:nvPr>
            <p:ph type="body" sz="quarter" idx="13"/>
          </p:nvPr>
        </p:nvSpPr>
        <p:spPr>
          <a:xfrm>
            <a:off x="7124700" y="4563374"/>
            <a:ext cx="2932113" cy="707363"/>
          </a:xfrm>
        </p:spPr>
        <p:txBody>
          <a:bodyPr/>
          <a:lstStyle/>
          <a:p>
            <a:r>
              <a:rPr lang="en-US" dirty="0"/>
              <a:t>Dan Tilton</a:t>
            </a:r>
          </a:p>
        </p:txBody>
      </p:sp>
      <p:sp>
        <p:nvSpPr>
          <p:cNvPr id="17" name="Text Placeholder 16"/>
          <p:cNvSpPr>
            <a:spLocks noGrp="1"/>
          </p:cNvSpPr>
          <p:nvPr>
            <p:ph type="body" sz="half" idx="20"/>
          </p:nvPr>
        </p:nvSpPr>
        <p:spPr>
          <a:xfrm>
            <a:off x="7124575" y="5270738"/>
            <a:ext cx="2935997" cy="759126"/>
          </a:xfrm>
        </p:spPr>
        <p:txBody>
          <a:bodyPr>
            <a:normAutofit/>
          </a:bodyPr>
          <a:lstStyle/>
          <a:p>
            <a:r>
              <a:rPr lang="en-US" sz="1800" dirty="0"/>
              <a:t>Field Manager</a:t>
            </a:r>
          </a:p>
        </p:txBody>
      </p:sp>
      <p:grpSp>
        <p:nvGrpSpPr>
          <p:cNvPr id="14" name="Group 176">
            <a:extLst>
              <a:ext uri="{FF2B5EF4-FFF2-40B4-BE49-F238E27FC236}">
                <a16:creationId xmlns:a16="http://schemas.microsoft.com/office/drawing/2014/main" id="{D2419D7E-9DC5-471D-9203-C0E7A6A339A8}"/>
              </a:ext>
            </a:extLst>
          </p:cNvPr>
          <p:cNvGrpSpPr/>
          <p:nvPr/>
        </p:nvGrpSpPr>
        <p:grpSpPr>
          <a:xfrm>
            <a:off x="7105650" y="2079625"/>
            <a:ext cx="2584315" cy="2828045"/>
            <a:chOff x="0" y="0"/>
            <a:chExt cx="3675469" cy="4022106"/>
          </a:xfrm>
        </p:grpSpPr>
        <p:pic>
          <p:nvPicPr>
            <p:cNvPr id="18" name="C61A5972-D9CC-4195-80CD-17E280D0354A-L0-001.png">
              <a:extLst>
                <a:ext uri="{FF2B5EF4-FFF2-40B4-BE49-F238E27FC236}">
                  <a16:creationId xmlns:a16="http://schemas.microsoft.com/office/drawing/2014/main" id="{8D3AC6C1-D39B-4E2F-BBB5-FF00C8F09599}"/>
                </a:ext>
              </a:extLst>
            </p:cNvPr>
            <p:cNvPicPr>
              <a:picLocks noChangeAspect="1"/>
            </p:cNvPicPr>
            <p:nvPr/>
          </p:nvPicPr>
          <p:blipFill>
            <a:blip r:embed="rId4">
              <a:extLst/>
            </a:blip>
            <a:srcRect l="19232" t="24225" r="14670" b="22283"/>
            <a:stretch>
              <a:fillRect/>
            </a:stretch>
          </p:blipFill>
          <p:spPr>
            <a:xfrm>
              <a:off x="127000" y="88900"/>
              <a:ext cx="3421470" cy="3691907"/>
            </a:xfrm>
            <a:prstGeom prst="rect">
              <a:avLst/>
            </a:prstGeom>
            <a:ln>
              <a:noFill/>
            </a:ln>
            <a:effectLst/>
          </p:spPr>
        </p:pic>
        <p:pic>
          <p:nvPicPr>
            <p:cNvPr id="19" name="Picture 18">
              <a:extLst>
                <a:ext uri="{FF2B5EF4-FFF2-40B4-BE49-F238E27FC236}">
                  <a16:creationId xmlns:a16="http://schemas.microsoft.com/office/drawing/2014/main" id="{499AB705-C1D7-4E89-A735-191F1BD6AB04}"/>
                </a:ext>
              </a:extLst>
            </p:cNvPr>
            <p:cNvPicPr>
              <a:picLocks/>
            </p:cNvPicPr>
            <p:nvPr/>
          </p:nvPicPr>
          <p:blipFill>
            <a:blip r:embed="rId5">
              <a:extLst/>
            </a:blip>
            <a:stretch>
              <a:fillRect/>
            </a:stretch>
          </p:blipFill>
          <p:spPr>
            <a:xfrm>
              <a:off x="0" y="0"/>
              <a:ext cx="3675470" cy="4022107"/>
            </a:xfrm>
            <a:prstGeom prst="rect">
              <a:avLst/>
            </a:prstGeom>
            <a:effectLst/>
          </p:spPr>
        </p:pic>
      </p:grpSp>
    </p:spTree>
    <p:extLst>
      <p:ext uri="{BB962C8B-B14F-4D97-AF65-F5344CB8AC3E}">
        <p14:creationId xmlns:p14="http://schemas.microsoft.com/office/powerpoint/2010/main" val="406265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Our History – 40 Years Serving Whatcom, Skagit &amp; Island Counties</a:t>
            </a:r>
          </a:p>
        </p:txBody>
      </p:sp>
      <p:sp>
        <p:nvSpPr>
          <p:cNvPr id="13" name="Text Placeholder 12"/>
          <p:cNvSpPr>
            <a:spLocks noGrp="1"/>
          </p:cNvSpPr>
          <p:nvPr>
            <p:ph type="body" idx="1"/>
          </p:nvPr>
        </p:nvSpPr>
        <p:spPr>
          <a:xfrm>
            <a:off x="1103313" y="2061712"/>
            <a:ext cx="4396338" cy="2130726"/>
          </a:xfrm>
        </p:spPr>
        <p:txBody>
          <a:bodyPr/>
          <a:lstStyle/>
          <a:p>
            <a:r>
              <a:rPr lang="en-US" dirty="0"/>
              <a:t>Founded in 1979. Feller Heating gained a reputation for quality and integrity and that reputation continues today</a:t>
            </a:r>
          </a:p>
        </p:txBody>
      </p:sp>
      <p:pic>
        <p:nvPicPr>
          <p:cNvPr id="17" name="Content Placeholder 1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73193" y="4321834"/>
            <a:ext cx="3390182" cy="2260121"/>
          </a:xfrm>
        </p:spPr>
      </p:pic>
      <p:sp>
        <p:nvSpPr>
          <p:cNvPr id="15" name="Text Placeholder 14"/>
          <p:cNvSpPr>
            <a:spLocks noGrp="1"/>
          </p:cNvSpPr>
          <p:nvPr>
            <p:ph type="body" sz="quarter" idx="3"/>
          </p:nvPr>
        </p:nvSpPr>
        <p:spPr>
          <a:xfrm>
            <a:off x="5654495" y="2182483"/>
            <a:ext cx="4396339" cy="879894"/>
          </a:xfrm>
        </p:spPr>
        <p:txBody>
          <a:bodyPr/>
          <a:lstStyle/>
          <a:p>
            <a:r>
              <a:rPr lang="en-US" dirty="0"/>
              <a:t>Located at 501 Virginia St in Bellingham. </a:t>
            </a:r>
          </a:p>
        </p:txBody>
      </p:sp>
      <p:pic>
        <p:nvPicPr>
          <p:cNvPr id="24" name="Content Placeholder 2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3562708"/>
            <a:ext cx="4515868" cy="3088257"/>
          </a:xfrm>
        </p:spPr>
      </p:pic>
    </p:spTree>
    <p:extLst>
      <p:ext uri="{BB962C8B-B14F-4D97-AF65-F5344CB8AC3E}">
        <p14:creationId xmlns:p14="http://schemas.microsoft.com/office/powerpoint/2010/main" val="290331516"/>
      </p:ext>
    </p:extLst>
  </p:cSld>
  <p:clrMapOvr>
    <a:masterClrMapping/>
  </p:clrMapOvr>
  <mc:AlternateContent xmlns:mc="http://schemas.openxmlformats.org/markup-compatibility/2006" xmlns:p14="http://schemas.microsoft.com/office/powerpoint/2010/main">
    <mc:Choice Requires="p14">
      <p:transition spd="slow" p14:dur="2000" advTm="6522"/>
    </mc:Choice>
    <mc:Fallback xmlns="">
      <p:transition spd="slow" advTm="65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Most Important… We are Huge Seahawk Fans!</a:t>
            </a:r>
          </a:p>
        </p:txBody>
      </p:sp>
      <p:sp>
        <p:nvSpPr>
          <p:cNvPr id="8" name="Text Placeholder 7"/>
          <p:cNvSpPr>
            <a:spLocks noGrp="1"/>
          </p:cNvSpPr>
          <p:nvPr>
            <p:ph type="body" idx="1"/>
          </p:nvPr>
        </p:nvSpPr>
        <p:spPr>
          <a:xfrm flipV="1">
            <a:off x="652463" y="4827210"/>
            <a:ext cx="2940050" cy="141605"/>
          </a:xfrm>
        </p:spPr>
        <p:txBody>
          <a:bodyPr/>
          <a:lstStyle/>
          <a:p>
            <a:endParaRPr lang="en-US" dirty="0"/>
          </a:p>
        </p:txBody>
      </p:sp>
      <p:sp>
        <p:nvSpPr>
          <p:cNvPr id="12" name="Text Placeholder 11"/>
          <p:cNvSpPr>
            <a:spLocks noGrp="1"/>
          </p:cNvSpPr>
          <p:nvPr>
            <p:ph type="body" sz="half" idx="18"/>
          </p:nvPr>
        </p:nvSpPr>
        <p:spPr>
          <a:xfrm>
            <a:off x="652463" y="5564038"/>
            <a:ext cx="2940050" cy="500332"/>
          </a:xfrm>
        </p:spPr>
        <p:txBody>
          <a:bodyPr/>
          <a:lstStyle/>
          <a:p>
            <a:r>
              <a:rPr lang="en-US" dirty="0"/>
              <a:t>2013 Super Bowl Champs!</a:t>
            </a:r>
          </a:p>
        </p:txBody>
      </p:sp>
      <p:sp>
        <p:nvSpPr>
          <p:cNvPr id="9" name="Text Placeholder 8"/>
          <p:cNvSpPr>
            <a:spLocks noGrp="1"/>
          </p:cNvSpPr>
          <p:nvPr>
            <p:ph type="body" sz="quarter" idx="3"/>
          </p:nvPr>
        </p:nvSpPr>
        <p:spPr>
          <a:xfrm>
            <a:off x="3889375" y="4968815"/>
            <a:ext cx="2930525" cy="163902"/>
          </a:xfrm>
        </p:spPr>
        <p:txBody>
          <a:bodyPr/>
          <a:lstStyle/>
          <a:p>
            <a:endParaRPr lang="en-US" dirty="0"/>
          </a:p>
        </p:txBody>
      </p:sp>
      <p:pic>
        <p:nvPicPr>
          <p:cNvPr id="20" name="Picture Placeholder 19"/>
          <p:cNvPicPr>
            <a:picLocks noGrp="1" noChangeAspect="1"/>
          </p:cNvPicPr>
          <p:nvPr>
            <p:ph type="pic" idx="21"/>
          </p:nvPr>
        </p:nvPicPr>
        <p:blipFill>
          <a:blip r:embed="rId2">
            <a:extLst>
              <a:ext uri="{28A0092B-C50C-407E-A947-70E740481C1C}">
                <a14:useLocalDpi xmlns:a14="http://schemas.microsoft.com/office/drawing/2010/main" val="0"/>
              </a:ext>
            </a:extLst>
          </a:blip>
          <a:srcRect l="2667" r="2667"/>
          <a:stretch>
            <a:fillRect/>
          </a:stretch>
        </p:blipFill>
        <p:spPr>
          <a:xfrm>
            <a:off x="3755851" y="2122083"/>
            <a:ext cx="3142976" cy="3168962"/>
          </a:xfrm>
        </p:spPr>
      </p:pic>
      <p:sp>
        <p:nvSpPr>
          <p:cNvPr id="13" name="Text Placeholder 12"/>
          <p:cNvSpPr>
            <a:spLocks noGrp="1"/>
          </p:cNvSpPr>
          <p:nvPr>
            <p:ph type="body" sz="half" idx="19"/>
          </p:nvPr>
        </p:nvSpPr>
        <p:spPr>
          <a:xfrm>
            <a:off x="3881269" y="5564038"/>
            <a:ext cx="2934406" cy="388188"/>
          </a:xfrm>
        </p:spPr>
        <p:txBody>
          <a:bodyPr>
            <a:normAutofit/>
          </a:bodyPr>
          <a:lstStyle/>
          <a:p>
            <a:r>
              <a:rPr lang="en-US" dirty="0"/>
              <a:t>2014 – Super Bowl  Hopefuls</a:t>
            </a:r>
          </a:p>
        </p:txBody>
      </p:sp>
      <p:sp>
        <p:nvSpPr>
          <p:cNvPr id="10" name="Text Placeholder 9"/>
          <p:cNvSpPr>
            <a:spLocks noGrp="1"/>
          </p:cNvSpPr>
          <p:nvPr>
            <p:ph type="body" sz="quarter" idx="13"/>
          </p:nvPr>
        </p:nvSpPr>
        <p:spPr>
          <a:xfrm>
            <a:off x="7124700" y="3131390"/>
            <a:ext cx="2932113" cy="457200"/>
          </a:xfrm>
        </p:spPr>
        <p:txBody>
          <a:bodyPr/>
          <a:lstStyle/>
          <a:p>
            <a:endParaRPr lang="en-US" dirty="0"/>
          </a:p>
        </p:txBody>
      </p:sp>
      <p:sp>
        <p:nvSpPr>
          <p:cNvPr id="14" name="Text Placeholder 13"/>
          <p:cNvSpPr>
            <a:spLocks noGrp="1"/>
          </p:cNvSpPr>
          <p:nvPr>
            <p:ph type="body" sz="half" idx="20"/>
          </p:nvPr>
        </p:nvSpPr>
        <p:spPr>
          <a:xfrm>
            <a:off x="6983237" y="5564038"/>
            <a:ext cx="2939465" cy="388188"/>
          </a:xfrm>
        </p:spPr>
        <p:txBody>
          <a:bodyPr>
            <a:normAutofit/>
          </a:bodyPr>
          <a:lstStyle/>
          <a:p>
            <a:r>
              <a:rPr lang="en-US" dirty="0"/>
              <a:t>2018-2019 Go Hawks!!</a:t>
            </a:r>
          </a:p>
        </p:txBody>
      </p:sp>
      <p:pic>
        <p:nvPicPr>
          <p:cNvPr id="19" name="Picture Placeholder 18"/>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t="1960" b="-1323"/>
          <a:stretch/>
        </p:blipFill>
        <p:spPr>
          <a:xfrm>
            <a:off x="388938" y="2122082"/>
            <a:ext cx="3203575" cy="3183146"/>
          </a:xfrm>
        </p:spPr>
      </p:pic>
      <p:pic>
        <p:nvPicPr>
          <p:cNvPr id="23" name="Picture Placeholder 22"/>
          <p:cNvPicPr>
            <a:picLocks noGrp="1" noChangeAspect="1"/>
          </p:cNvPicPr>
          <p:nvPr>
            <p:ph type="pic" idx="22"/>
          </p:nvPr>
        </p:nvPicPr>
        <p:blipFill>
          <a:blip r:embed="rId4">
            <a:extLst>
              <a:ext uri="{28A0092B-C50C-407E-A947-70E740481C1C}">
                <a14:useLocalDpi xmlns:a14="http://schemas.microsoft.com/office/drawing/2010/main" val="0"/>
              </a:ext>
            </a:extLst>
          </a:blip>
          <a:srcRect l="17668" r="17668"/>
          <a:stretch>
            <a:fillRect/>
          </a:stretch>
        </p:blipFill>
        <p:spPr>
          <a:xfrm>
            <a:off x="6983237" y="2122082"/>
            <a:ext cx="3299450" cy="3168962"/>
          </a:xfrm>
        </p:spPr>
      </p:pic>
    </p:spTree>
    <p:extLst>
      <p:ext uri="{BB962C8B-B14F-4D97-AF65-F5344CB8AC3E}">
        <p14:creationId xmlns:p14="http://schemas.microsoft.com/office/powerpoint/2010/main" val="4039346209"/>
      </p:ext>
    </p:extLst>
  </p:cSld>
  <p:clrMapOvr>
    <a:masterClrMapping/>
  </p:clrMapOvr>
  <mc:AlternateContent xmlns:mc="http://schemas.openxmlformats.org/markup-compatibility/2006" xmlns:p14="http://schemas.microsoft.com/office/powerpoint/2010/main">
    <mc:Choice Requires="p14">
      <p:transition spd="slow" p14:dur="2000" advTm="5248"/>
    </mc:Choice>
    <mc:Fallback xmlns="">
      <p:transition spd="slow" advTm="524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06525"/>
          </a:xfrm>
        </p:spPr>
        <p:txBody>
          <a:bodyPr/>
          <a:lstStyle/>
          <a:p>
            <a:r>
              <a:rPr lang="en-US" dirty="0"/>
              <a:t>Heat Pump Staging Differences</a:t>
            </a:r>
          </a:p>
        </p:txBody>
      </p:sp>
      <p:pic>
        <p:nvPicPr>
          <p:cNvPr id="12" name="Picture Placeholder 17"/>
          <p:cNvPicPr>
            <a:picLocks noGrp="1" noChangeAspect="1"/>
          </p:cNvPicPr>
          <p:nvPr>
            <p:ph type="pic" idx="15"/>
          </p:nvPr>
        </p:nvPicPr>
        <p:blipFill>
          <a:blip r:embed="rId2">
            <a:extLst>
              <a:ext uri="{28A0092B-C50C-407E-A947-70E740481C1C}">
                <a14:useLocalDpi xmlns:a14="http://schemas.microsoft.com/office/drawing/2010/main" val="0"/>
              </a:ext>
            </a:extLst>
          </a:blip>
          <a:srcRect t="24082" b="24082"/>
          <a:stretch>
            <a:fillRect/>
          </a:stretch>
        </p:blipFill>
        <p:spPr>
          <a:xfrm>
            <a:off x="644525" y="1466850"/>
            <a:ext cx="2940050" cy="1524000"/>
          </a:xfrm>
        </p:spPr>
      </p:pic>
      <p:pic>
        <p:nvPicPr>
          <p:cNvPr id="14" name="Picture Placeholder 18"/>
          <p:cNvPicPr>
            <a:picLocks noGrp="1" noChangeAspect="1"/>
          </p:cNvPicPr>
          <p:nvPr>
            <p:ph type="pic" idx="22"/>
          </p:nvPr>
        </p:nvPicPr>
        <p:blipFill>
          <a:blip r:embed="rId3">
            <a:extLst>
              <a:ext uri="{28A0092B-C50C-407E-A947-70E740481C1C}">
                <a14:useLocalDpi xmlns:a14="http://schemas.microsoft.com/office/drawing/2010/main" val="0"/>
              </a:ext>
            </a:extLst>
          </a:blip>
          <a:srcRect t="23350" b="23350"/>
          <a:stretch>
            <a:fillRect/>
          </a:stretch>
        </p:blipFill>
        <p:spPr>
          <a:xfrm>
            <a:off x="3882415" y="1466850"/>
            <a:ext cx="2932113" cy="1524000"/>
          </a:xfrm>
        </p:spPr>
      </p:pic>
      <p:sp>
        <p:nvSpPr>
          <p:cNvPr id="17" name="TextBox 16"/>
          <p:cNvSpPr txBox="1"/>
          <p:nvPr/>
        </p:nvSpPr>
        <p:spPr>
          <a:xfrm>
            <a:off x="644525" y="3196537"/>
            <a:ext cx="2940050" cy="400110"/>
          </a:xfrm>
          <a:prstGeom prst="rect">
            <a:avLst/>
          </a:prstGeom>
          <a:noFill/>
        </p:spPr>
        <p:txBody>
          <a:bodyPr wrap="square" rtlCol="0">
            <a:spAutoFit/>
          </a:bodyPr>
          <a:lstStyle/>
          <a:p>
            <a:r>
              <a:rPr lang="en-US" sz="2000" dirty="0"/>
              <a:t>TH4B SINGLE STAGE</a:t>
            </a:r>
          </a:p>
        </p:txBody>
      </p:sp>
      <p:sp>
        <p:nvSpPr>
          <p:cNvPr id="19" name="TextBox 18"/>
          <p:cNvSpPr txBox="1"/>
          <p:nvPr/>
        </p:nvSpPr>
        <p:spPr>
          <a:xfrm>
            <a:off x="3863235" y="3196537"/>
            <a:ext cx="3032515" cy="323165"/>
          </a:xfrm>
          <a:prstGeom prst="rect">
            <a:avLst/>
          </a:prstGeom>
          <a:noFill/>
        </p:spPr>
        <p:txBody>
          <a:bodyPr wrap="square" rtlCol="0">
            <a:spAutoFit/>
          </a:bodyPr>
          <a:lstStyle/>
          <a:p>
            <a:r>
              <a:rPr lang="en-US" sz="1500" dirty="0"/>
              <a:t>CH16B 5-STAGE MODULATING</a:t>
            </a:r>
          </a:p>
        </p:txBody>
      </p:sp>
      <p:sp>
        <p:nvSpPr>
          <p:cNvPr id="20" name="TextBox 19"/>
          <p:cNvSpPr txBox="1"/>
          <p:nvPr/>
        </p:nvSpPr>
        <p:spPr>
          <a:xfrm>
            <a:off x="7118722" y="3196537"/>
            <a:ext cx="3664608" cy="369332"/>
          </a:xfrm>
          <a:prstGeom prst="rect">
            <a:avLst/>
          </a:prstGeom>
          <a:noFill/>
        </p:spPr>
        <p:txBody>
          <a:bodyPr wrap="square" rtlCol="0">
            <a:spAutoFit/>
          </a:bodyPr>
          <a:lstStyle/>
          <a:p>
            <a:r>
              <a:rPr lang="en-US" dirty="0"/>
              <a:t>HC20 INVERTER MODULATING</a:t>
            </a:r>
          </a:p>
        </p:txBody>
      </p:sp>
      <p:sp>
        <p:nvSpPr>
          <p:cNvPr id="21" name="TextBox 20"/>
          <p:cNvSpPr txBox="1"/>
          <p:nvPr/>
        </p:nvSpPr>
        <p:spPr>
          <a:xfrm>
            <a:off x="181134" y="4233223"/>
            <a:ext cx="184731" cy="369332"/>
          </a:xfrm>
          <a:prstGeom prst="rect">
            <a:avLst/>
          </a:prstGeom>
          <a:noFill/>
        </p:spPr>
        <p:txBody>
          <a:bodyPr wrap="none" rtlCol="0">
            <a:spAutoFit/>
          </a:bodyPr>
          <a:lstStyle/>
          <a:p>
            <a:endParaRPr lang="en-US" dirty="0"/>
          </a:p>
        </p:txBody>
      </p:sp>
      <p:sp>
        <p:nvSpPr>
          <p:cNvPr id="22" name="TextBox 21"/>
          <p:cNvSpPr txBox="1"/>
          <p:nvPr/>
        </p:nvSpPr>
        <p:spPr>
          <a:xfrm>
            <a:off x="365865" y="3596646"/>
            <a:ext cx="3218710" cy="3570208"/>
          </a:xfrm>
          <a:prstGeom prst="rect">
            <a:avLst/>
          </a:prstGeom>
          <a:noFill/>
        </p:spPr>
        <p:txBody>
          <a:bodyPr wrap="square" rtlCol="0">
            <a:spAutoFit/>
          </a:bodyPr>
          <a:lstStyle/>
          <a:p>
            <a:pPr marL="285750" indent="-285750">
              <a:buFont typeface="Arial" panose="020B0604020202020204" pitchFamily="34" charset="0"/>
              <a:buChar char="•"/>
            </a:pPr>
            <a:r>
              <a:rPr lang="en-US" sz="1400" dirty="0"/>
              <a:t>Single stage compressor Satisfies the degree of comfort you need</a:t>
            </a:r>
          </a:p>
          <a:p>
            <a:pPr marL="285750" indent="-285750">
              <a:buFont typeface="Arial" panose="020B0604020202020204" pitchFamily="34" charset="0"/>
              <a:buChar char="•"/>
            </a:pPr>
            <a:r>
              <a:rPr lang="en-US" sz="1400" dirty="0"/>
              <a:t>Unit has one fan speed, runs at 100% capacity every time unit comes on</a:t>
            </a:r>
          </a:p>
          <a:p>
            <a:pPr marL="285750" indent="-285750">
              <a:buFont typeface="Arial" panose="020B0604020202020204" pitchFamily="34" charset="0"/>
              <a:buChar char="•"/>
            </a:pPr>
            <a:r>
              <a:rPr lang="en-US" sz="1400" dirty="0"/>
              <a:t>Small footprint cabinets deliver max performance that is both space and budget friendly</a:t>
            </a:r>
          </a:p>
          <a:p>
            <a:pPr marL="285750" indent="-285750">
              <a:buFont typeface="Arial" panose="020B0604020202020204" pitchFamily="34" charset="0"/>
              <a:buChar char="•"/>
            </a:pPr>
            <a:r>
              <a:rPr lang="en-US" sz="1400" dirty="0"/>
              <a:t>Minimal vibration noise thanks to quiet drive fan blade design</a:t>
            </a:r>
          </a:p>
          <a:p>
            <a:pPr marL="285750" indent="-285750">
              <a:buFont typeface="Arial" panose="020B0604020202020204" pitchFamily="34" charset="0"/>
              <a:buChar char="•"/>
            </a:pPr>
            <a:r>
              <a:rPr lang="en-US" sz="1400" dirty="0"/>
              <a:t>50-60% savings on energy bill compared to furnace-only operation</a:t>
            </a:r>
          </a:p>
          <a:p>
            <a:pPr marL="285750" indent="-285750">
              <a:buFont typeface="Arial" panose="020B0604020202020204" pitchFamily="34" charset="0"/>
              <a:buChar char="•"/>
            </a:pPr>
            <a:endParaRPr lang="en-US" sz="1200" dirty="0"/>
          </a:p>
          <a:p>
            <a:endParaRPr lang="en-US" dirty="0"/>
          </a:p>
        </p:txBody>
      </p:sp>
      <p:sp>
        <p:nvSpPr>
          <p:cNvPr id="23" name="TextBox 22"/>
          <p:cNvSpPr txBox="1"/>
          <p:nvPr/>
        </p:nvSpPr>
        <p:spPr>
          <a:xfrm>
            <a:off x="3677040" y="3596646"/>
            <a:ext cx="3218710" cy="3077766"/>
          </a:xfrm>
          <a:prstGeom prst="rect">
            <a:avLst/>
          </a:prstGeom>
          <a:noFill/>
        </p:spPr>
        <p:txBody>
          <a:bodyPr wrap="square" rtlCol="0">
            <a:spAutoFit/>
          </a:bodyPr>
          <a:lstStyle/>
          <a:p>
            <a:pPr marL="285750" indent="-285750">
              <a:buFont typeface="Arial" panose="020B0604020202020204" pitchFamily="34" charset="0"/>
              <a:buChar char="•"/>
            </a:pPr>
            <a:r>
              <a:rPr lang="en-US" sz="1200" dirty="0"/>
              <a:t>Enjoy efficient modulating compressor technology that reduces capacity to match your comfort level</a:t>
            </a:r>
          </a:p>
          <a:p>
            <a:pPr marL="285750" indent="-285750">
              <a:buFont typeface="Arial" panose="020B0604020202020204" pitchFamily="34" charset="0"/>
              <a:buChar char="•"/>
            </a:pPr>
            <a:r>
              <a:rPr lang="en-US" sz="1200" dirty="0"/>
              <a:t>Unit has 5 speeds; turns on at 2</a:t>
            </a:r>
            <a:r>
              <a:rPr lang="en-US" sz="1200" baseline="30000" dirty="0"/>
              <a:t>nd</a:t>
            </a:r>
            <a:r>
              <a:rPr lang="en-US" sz="1200" dirty="0"/>
              <a:t> stage and ramps up or down, depending on what you need</a:t>
            </a:r>
          </a:p>
          <a:p>
            <a:pPr marL="285750" indent="-285750">
              <a:buFont typeface="Arial" panose="020B0604020202020204" pitchFamily="34" charset="0"/>
              <a:buChar char="•"/>
            </a:pPr>
            <a:r>
              <a:rPr lang="en-US" sz="1200" dirty="0"/>
              <a:t>Unit learns over time heating/cooling patterns, and turns on at capacities it realizes you need</a:t>
            </a:r>
          </a:p>
          <a:p>
            <a:pPr marL="285750" indent="-285750">
              <a:buFont typeface="Arial" panose="020B0604020202020204" pitchFamily="34" charset="0"/>
              <a:buChar char="•"/>
            </a:pPr>
            <a:r>
              <a:rPr lang="en-US" sz="1200" dirty="0"/>
              <a:t>Only gives you as much as you need, saving money by not wasting energy created that is not needed </a:t>
            </a:r>
          </a:p>
          <a:p>
            <a:pPr marL="285750" indent="-285750">
              <a:buFont typeface="Arial" panose="020B0604020202020204" pitchFamily="34" charset="0"/>
              <a:buChar char="•"/>
            </a:pPr>
            <a:r>
              <a:rPr lang="en-US" sz="1200" dirty="0"/>
              <a:t>60-70% savings on energy bill compared to furnace-only operation</a:t>
            </a:r>
          </a:p>
          <a:p>
            <a:pPr marL="285750" indent="-285750">
              <a:buFont typeface="Arial" panose="020B0604020202020204" pitchFamily="34" charset="0"/>
              <a:buChar char="•"/>
            </a:pPr>
            <a:endParaRPr lang="en-US" sz="1400" dirty="0"/>
          </a:p>
        </p:txBody>
      </p:sp>
      <p:sp>
        <p:nvSpPr>
          <p:cNvPr id="24" name="TextBox 23"/>
          <p:cNvSpPr txBox="1"/>
          <p:nvPr/>
        </p:nvSpPr>
        <p:spPr>
          <a:xfrm>
            <a:off x="7118722" y="3596646"/>
            <a:ext cx="3664608" cy="3046988"/>
          </a:xfrm>
          <a:prstGeom prst="rect">
            <a:avLst/>
          </a:prstGeom>
          <a:noFill/>
        </p:spPr>
        <p:txBody>
          <a:bodyPr wrap="square" rtlCol="0">
            <a:spAutoFit/>
          </a:bodyPr>
          <a:lstStyle/>
          <a:p>
            <a:pPr marL="285750" indent="-285750">
              <a:buFont typeface="Arial" panose="020B0604020202020204" pitchFamily="34" charset="0"/>
              <a:buChar char="•"/>
            </a:pPr>
            <a:r>
              <a:rPr lang="en-US" sz="1200" dirty="0"/>
              <a:t>Coleman’s most efficient heat pump, and on of the most efficient and quietest on the market</a:t>
            </a:r>
          </a:p>
          <a:p>
            <a:pPr marL="285750" indent="-285750">
              <a:buFont typeface="Arial" panose="020B0604020202020204" pitchFamily="34" charset="0"/>
              <a:buChar char="•"/>
            </a:pPr>
            <a:r>
              <a:rPr lang="en-US" sz="1200" dirty="0"/>
              <a:t>Longer run time at lower capacities allow for even heating throughout the house along with lower energy bills</a:t>
            </a:r>
          </a:p>
          <a:p>
            <a:pPr marL="285750" indent="-285750">
              <a:buFont typeface="Arial" panose="020B0604020202020204" pitchFamily="34" charset="0"/>
              <a:buChar char="•"/>
            </a:pPr>
            <a:r>
              <a:rPr lang="en-US" sz="1200" dirty="0"/>
              <a:t>Enjoy efficient modulating compressor technology that reduces capacity to match your comfort level</a:t>
            </a:r>
          </a:p>
          <a:p>
            <a:pPr marL="285750" indent="-285750">
              <a:buFont typeface="Arial" panose="020B0604020202020204" pitchFamily="34" charset="0"/>
              <a:buChar char="•"/>
            </a:pPr>
            <a:r>
              <a:rPr lang="en-US" sz="1200" dirty="0"/>
              <a:t>Unit learns over time heating/cooling patterns, and turns on at capacities it realizes you need</a:t>
            </a:r>
          </a:p>
          <a:p>
            <a:pPr marL="285750" indent="-285750">
              <a:buFont typeface="Arial" panose="020B0604020202020204" pitchFamily="34" charset="0"/>
              <a:buChar char="•"/>
            </a:pPr>
            <a:r>
              <a:rPr lang="en-US" sz="1200" dirty="0"/>
              <a:t>Only gives you as much as you need, saving money by not wasting energy</a:t>
            </a:r>
          </a:p>
          <a:p>
            <a:pPr marL="285750" indent="-285750">
              <a:buFont typeface="Arial" panose="020B0604020202020204" pitchFamily="34" charset="0"/>
              <a:buChar char="•"/>
            </a:pPr>
            <a:r>
              <a:rPr lang="en-US" sz="1200" dirty="0"/>
              <a:t>70-80% savings on energy bill compared to furnace-only operation</a:t>
            </a:r>
          </a:p>
        </p:txBody>
      </p:sp>
      <p:pic>
        <p:nvPicPr>
          <p:cNvPr id="6" name="Picture Placeholder 5">
            <a:extLst>
              <a:ext uri="{FF2B5EF4-FFF2-40B4-BE49-F238E27FC236}">
                <a16:creationId xmlns:a16="http://schemas.microsoft.com/office/drawing/2014/main" id="{33DD1E31-93FE-4862-B20F-A0A3F5461AB2}"/>
              </a:ext>
            </a:extLst>
          </p:cNvPr>
          <p:cNvPicPr>
            <a:picLocks noGrp="1" noChangeAspect="1"/>
          </p:cNvPicPr>
          <p:nvPr>
            <p:ph type="pic" idx="21"/>
          </p:nvPr>
        </p:nvPicPr>
        <p:blipFill>
          <a:blip r:embed="rId4"/>
          <a:srcRect t="23320" b="23320"/>
          <a:stretch>
            <a:fillRect/>
          </a:stretch>
        </p:blipFill>
        <p:spPr>
          <a:xfrm>
            <a:off x="7329488" y="1466850"/>
            <a:ext cx="2930525" cy="1524000"/>
          </a:xfrm>
        </p:spPr>
      </p:pic>
    </p:spTree>
    <p:extLst>
      <p:ext uri="{BB962C8B-B14F-4D97-AF65-F5344CB8AC3E}">
        <p14:creationId xmlns:p14="http://schemas.microsoft.com/office/powerpoint/2010/main" val="110021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337193"/>
            <a:ext cx="8722215" cy="823782"/>
          </a:xfrm>
        </p:spPr>
        <p:txBody>
          <a:bodyPr>
            <a:normAutofit fontScale="90000"/>
          </a:bodyPr>
          <a:lstStyle/>
          <a:p>
            <a:r>
              <a:rPr lang="en-US" dirty="0"/>
              <a:t>What to Expect Your System Will Look Like</a:t>
            </a:r>
          </a:p>
        </p:txBody>
      </p:sp>
      <p:sp>
        <p:nvSpPr>
          <p:cNvPr id="4" name="Text Placeholder 3"/>
          <p:cNvSpPr>
            <a:spLocks noGrp="1"/>
          </p:cNvSpPr>
          <p:nvPr>
            <p:ph type="body" sz="half" idx="2"/>
          </p:nvPr>
        </p:nvSpPr>
        <p:spPr>
          <a:xfrm>
            <a:off x="1154953" y="4236095"/>
            <a:ext cx="2856873" cy="2329461"/>
          </a:xfrm>
        </p:spPr>
        <p:txBody>
          <a:bodyPr>
            <a:normAutofit/>
          </a:bodyPr>
          <a:lstStyle/>
          <a:p>
            <a:r>
              <a:rPr lang="en-US" dirty="0"/>
              <a:t>Coleman Heat Pump Outdoor Compressor set on lightweight concrete pad</a:t>
            </a:r>
          </a:p>
          <a:p>
            <a:r>
              <a:rPr lang="en-US" dirty="0"/>
              <a:t>4” thickness – styrofoam dipped in durable concrete</a:t>
            </a:r>
          </a:p>
        </p:txBody>
      </p:sp>
      <p:pic>
        <p:nvPicPr>
          <p:cNvPr id="1028" name="Picture 4" descr="http://d3rh067deju0dv.cloudfront.net/wp-content/uploads/2010/05/DSCN105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623" y="1381819"/>
            <a:ext cx="2546436" cy="2633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4538777" y="4236095"/>
            <a:ext cx="2856873" cy="2329461"/>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r>
              <a:rPr lang="en-US" dirty="0"/>
              <a:t>Coleman Furnace/Heat Pump set up on the interior</a:t>
            </a:r>
          </a:p>
          <a:p>
            <a:r>
              <a:rPr lang="en-US" dirty="0"/>
              <a:t>Furnace with a Coil attached – below furnace for downflow, above furnace for upflow</a:t>
            </a:r>
          </a:p>
          <a:p>
            <a:r>
              <a:rPr lang="en-US" dirty="0"/>
              <a:t>Adds another 20-33” to the height of your system</a:t>
            </a:r>
          </a:p>
        </p:txBody>
      </p:sp>
      <p:sp>
        <p:nvSpPr>
          <p:cNvPr id="9" name="Text Placeholder 3"/>
          <p:cNvSpPr txBox="1">
            <a:spLocks/>
          </p:cNvSpPr>
          <p:nvPr/>
        </p:nvSpPr>
        <p:spPr>
          <a:xfrm>
            <a:off x="7922601" y="4236096"/>
            <a:ext cx="3686547" cy="2329460"/>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r>
              <a:rPr lang="en-US" dirty="0"/>
              <a:t>Coleman Coil – Connects the heat pump compressor outside to the furnace inside</a:t>
            </a:r>
          </a:p>
          <a:p>
            <a:r>
              <a:rPr lang="en-US" dirty="0"/>
              <a:t>Coil heats up from hot refrigerant during heating mode, cools from cold refrigerant during AC mode</a:t>
            </a:r>
          </a:p>
          <a:p>
            <a:r>
              <a:rPr lang="en-US" dirty="0"/>
              <a:t>Furnace uses fan function to blow return air across hot/cold coil through the existing ductwork into the home/system</a:t>
            </a:r>
          </a:p>
        </p:txBody>
      </p:sp>
      <p:pic>
        <p:nvPicPr>
          <p:cNvPr id="1030" name="Picture 6" descr="http://www.advanced-air.com/images/uploads/evaporator-co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053" y="1381819"/>
            <a:ext cx="1195786" cy="15213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yhvacparts.com/store/media/education/evapora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1664" y="1757140"/>
            <a:ext cx="2258111" cy="2258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3962E8-8AD5-42A8-B2B3-0DC59F0DAE74}"/>
              </a:ext>
            </a:extLst>
          </p:cNvPr>
          <p:cNvPicPr>
            <a:picLocks noChangeAspect="1"/>
          </p:cNvPicPr>
          <p:nvPr/>
        </p:nvPicPr>
        <p:blipFill>
          <a:blip r:embed="rId5"/>
          <a:stretch>
            <a:fillRect/>
          </a:stretch>
        </p:blipFill>
        <p:spPr>
          <a:xfrm>
            <a:off x="912764" y="1613635"/>
            <a:ext cx="3342508" cy="2401616"/>
          </a:xfrm>
          <a:prstGeom prst="rect">
            <a:avLst/>
          </a:prstGeom>
        </p:spPr>
      </p:pic>
    </p:spTree>
    <p:extLst>
      <p:ext uri="{BB962C8B-B14F-4D97-AF65-F5344CB8AC3E}">
        <p14:creationId xmlns:p14="http://schemas.microsoft.com/office/powerpoint/2010/main" val="110082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1154954" y="897923"/>
            <a:ext cx="5092906" cy="743465"/>
          </a:xfrm>
        </p:spPr>
        <p:txBody>
          <a:bodyPr/>
          <a:lstStyle/>
          <a:p>
            <a:r>
              <a:rPr lang="en-US" dirty="0"/>
              <a:t>HEAT PUMP BENNIFITS</a:t>
            </a:r>
          </a:p>
        </p:txBody>
      </p:sp>
      <p:sp>
        <p:nvSpPr>
          <p:cNvPr id="25" name="Text Placeholder 24"/>
          <p:cNvSpPr>
            <a:spLocks noGrp="1"/>
          </p:cNvSpPr>
          <p:nvPr>
            <p:ph type="body" sz="half" idx="2"/>
          </p:nvPr>
        </p:nvSpPr>
        <p:spPr>
          <a:xfrm>
            <a:off x="1154954" y="2194452"/>
            <a:ext cx="5084979" cy="3990448"/>
          </a:xfrm>
        </p:spPr>
        <p:txBody>
          <a:bodyPr>
            <a:normAutofit/>
          </a:bodyPr>
          <a:lstStyle/>
          <a:p>
            <a:r>
              <a:rPr lang="en-US" dirty="0"/>
              <a:t>Heat Pumps are super energy efficient -  over 60% less to operate than some existing systems.</a:t>
            </a:r>
          </a:p>
          <a:p>
            <a:r>
              <a:rPr lang="en-US" dirty="0"/>
              <a:t>Heat Pumps are safe</a:t>
            </a:r>
          </a:p>
          <a:p>
            <a:r>
              <a:rPr lang="en-US" dirty="0"/>
              <a:t>Heat Pumps provide “Both” Heating &amp; Cooling to your home</a:t>
            </a:r>
          </a:p>
          <a:p>
            <a:r>
              <a:rPr lang="en-US" dirty="0"/>
              <a:t>Heat Pumps improve air quality by the amount of air that is filtered through a heating / cooling cycle. </a:t>
            </a:r>
          </a:p>
          <a:p>
            <a:r>
              <a:rPr lang="en-US" dirty="0"/>
              <a:t>Heat Pumps create more even heating / cooling temperatures by delivering longer run times than traditional heating equipment.</a:t>
            </a:r>
          </a:p>
          <a:p>
            <a:r>
              <a:rPr lang="en-US" dirty="0"/>
              <a:t>Heat Pumps are Utility rebate friendly</a:t>
            </a:r>
          </a:p>
          <a:p>
            <a:r>
              <a:rPr lang="en-US" dirty="0"/>
              <a:t>$350 or $800 Puget Sound Energy Rebates Available</a:t>
            </a:r>
          </a:p>
        </p:txBody>
      </p:sp>
      <p:pic>
        <p:nvPicPr>
          <p:cNvPr id="30" name="Picture Placeholder 29"/>
          <p:cNvPicPr>
            <a:picLocks noGrp="1" noChangeAspect="1"/>
          </p:cNvPicPr>
          <p:nvPr>
            <p:ph type="pic" idx="1"/>
          </p:nvPr>
        </p:nvPicPr>
        <p:blipFill>
          <a:blip r:embed="rId2">
            <a:extLst>
              <a:ext uri="{28A0092B-C50C-407E-A947-70E740481C1C}">
                <a14:useLocalDpi xmlns:a14="http://schemas.microsoft.com/office/drawing/2010/main" val="0"/>
              </a:ext>
            </a:extLst>
          </a:blip>
          <a:srcRect l="6848" r="6848"/>
          <a:stretch>
            <a:fillRect/>
          </a:stretch>
        </p:blipFill>
        <p:spPr>
          <a:xfrm>
            <a:off x="6742323" y="1143000"/>
            <a:ext cx="4394380" cy="5041900"/>
          </a:xfrm>
        </p:spPr>
      </p:pic>
    </p:spTree>
    <p:extLst>
      <p:ext uri="{BB962C8B-B14F-4D97-AF65-F5344CB8AC3E}">
        <p14:creationId xmlns:p14="http://schemas.microsoft.com/office/powerpoint/2010/main" val="1896006433"/>
      </p:ext>
    </p:extLst>
  </p:cSld>
  <p:clrMapOvr>
    <a:masterClrMapping/>
  </p:clrMapOvr>
  <mc:AlternateContent xmlns:mc="http://schemas.openxmlformats.org/markup-compatibility/2006" xmlns:p14="http://schemas.microsoft.com/office/powerpoint/2010/main">
    <mc:Choice Requires="p14">
      <p:transition spd="slow" p14:dur="2000" advTm="9118"/>
    </mc:Choice>
    <mc:Fallback xmlns="">
      <p:transition spd="slow" advTm="91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74356"/>
            <a:ext cx="5092906" cy="650789"/>
          </a:xfrm>
        </p:spPr>
        <p:txBody>
          <a:bodyPr>
            <a:normAutofit fontScale="90000"/>
          </a:bodyPr>
          <a:lstStyle/>
          <a:p>
            <a:r>
              <a:rPr lang="en-US" dirty="0"/>
              <a:t>HOW HEAT PUMPS WORK</a:t>
            </a:r>
          </a:p>
        </p:txBody>
      </p:sp>
      <p:sp>
        <p:nvSpPr>
          <p:cNvPr id="4" name="Text Placeholder 3"/>
          <p:cNvSpPr>
            <a:spLocks noGrp="1"/>
          </p:cNvSpPr>
          <p:nvPr>
            <p:ph type="body" sz="half" idx="2"/>
          </p:nvPr>
        </p:nvSpPr>
        <p:spPr>
          <a:xfrm>
            <a:off x="1154954" y="1626662"/>
            <a:ext cx="5084979" cy="4088338"/>
          </a:xfrm>
        </p:spPr>
        <p:txBody>
          <a:bodyPr>
            <a:normAutofit/>
          </a:bodyPr>
          <a:lstStyle/>
          <a:p>
            <a:r>
              <a:rPr lang="en-US" dirty="0"/>
              <a:t>A Heat Pump moves heat from one source to another</a:t>
            </a:r>
          </a:p>
          <a:p>
            <a:r>
              <a:rPr lang="en-US" dirty="0"/>
              <a:t>A fan pulls the outside air over liquid refrigerant filled coils the liquid in the coils absorbs the heat in the air and expands to a hot vapor</a:t>
            </a:r>
          </a:p>
          <a:p>
            <a:r>
              <a:rPr lang="en-US" dirty="0"/>
              <a:t>This vapor is put through a compressor which increases the pressure and temperature of the gas, and the vapor flows to the indoor coil.</a:t>
            </a:r>
          </a:p>
          <a:p>
            <a:r>
              <a:rPr lang="en-US" dirty="0"/>
              <a:t>The indoor furnace fan distributes the heat off the coil into the home and the refrigerant condenses back into a liquid as it cools and flows back outside to pick up more heat.</a:t>
            </a:r>
          </a:p>
          <a:p>
            <a:r>
              <a:rPr lang="en-US" dirty="0"/>
              <a:t>When in AC mode the system reverses and pulls heat out of the refrigerant turning it into a cold liquid which is then pumped to the indoor coil to deliver cool air in the home.</a:t>
            </a:r>
          </a:p>
          <a:p>
            <a:endParaRPr lang="en-US" dirty="0"/>
          </a:p>
          <a:p>
            <a:endParaRPr lang="en-US" dirty="0"/>
          </a:p>
        </p:txBody>
      </p:sp>
      <p:pic>
        <p:nvPicPr>
          <p:cNvPr id="15" name="Picture Placeholder 1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269" t="1226" r="16460" b="14811"/>
          <a:stretch/>
        </p:blipFill>
        <p:spPr>
          <a:xfrm>
            <a:off x="6780361" y="1268080"/>
            <a:ext cx="4339087" cy="4446920"/>
          </a:xfrm>
        </p:spPr>
      </p:pic>
    </p:spTree>
    <p:extLst>
      <p:ext uri="{BB962C8B-B14F-4D97-AF65-F5344CB8AC3E}">
        <p14:creationId xmlns:p14="http://schemas.microsoft.com/office/powerpoint/2010/main" val="2897218564"/>
      </p:ext>
    </p:extLst>
  </p:cSld>
  <p:clrMapOvr>
    <a:masterClrMapping/>
  </p:clrMapOvr>
  <mc:AlternateContent xmlns:mc="http://schemas.openxmlformats.org/markup-compatibility/2006" xmlns:p14="http://schemas.microsoft.com/office/powerpoint/2010/main">
    <mc:Choice Requires="p14">
      <p:transition spd="slow" p14:dur="2000" advTm="10733"/>
    </mc:Choice>
    <mc:Fallback xmlns="">
      <p:transition spd="slow" advTm="107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190625" y="340583"/>
            <a:ext cx="9810750" cy="1488217"/>
          </a:xfrm>
        </p:spPr>
        <p:txBody>
          <a:bodyPr/>
          <a:lstStyle/>
          <a:p>
            <a:r>
              <a:rPr lang="en-US" dirty="0"/>
              <a:t>Coleman CH16 &amp; HC20</a:t>
            </a:r>
            <a:br>
              <a:rPr lang="en-US" dirty="0"/>
            </a:br>
            <a:r>
              <a:rPr lang="en-US" dirty="0"/>
              <a:t>Modulating Heat Pump Benefits</a:t>
            </a:r>
          </a:p>
        </p:txBody>
      </p:sp>
      <p:sp>
        <p:nvSpPr>
          <p:cNvPr id="14" name="Text Placeholder 13"/>
          <p:cNvSpPr>
            <a:spLocks noGrp="1"/>
          </p:cNvSpPr>
          <p:nvPr>
            <p:ph type="body" idx="1"/>
          </p:nvPr>
        </p:nvSpPr>
        <p:spPr>
          <a:xfrm>
            <a:off x="1190625" y="3665755"/>
            <a:ext cx="4311817" cy="3007760"/>
          </a:xfrm>
        </p:spPr>
        <p:txBody>
          <a:bodyPr>
            <a:normAutofit/>
          </a:bodyPr>
          <a:lstStyle/>
          <a:p>
            <a:r>
              <a:rPr lang="en-US" dirty="0"/>
              <a:t>Changing weather outside can lead to big fluctuations in your home’s comfort system inside. Traditional heat pumps operate in on or off cycles, which use considerable amounts of electricity and can create uncomfortable fluctuations in temperature</a:t>
            </a:r>
          </a:p>
        </p:txBody>
      </p:sp>
      <p:pic>
        <p:nvPicPr>
          <p:cNvPr id="15" name="Picture 14"/>
          <p:cNvPicPr>
            <a:picLocks noChangeAspect="1"/>
          </p:cNvPicPr>
          <p:nvPr/>
        </p:nvPicPr>
        <p:blipFill>
          <a:blip r:embed="rId2"/>
          <a:stretch>
            <a:fillRect/>
          </a:stretch>
        </p:blipFill>
        <p:spPr>
          <a:xfrm>
            <a:off x="1457737" y="2014020"/>
            <a:ext cx="3777591" cy="1264553"/>
          </a:xfrm>
          <a:prstGeom prst="rect">
            <a:avLst/>
          </a:prstGeom>
        </p:spPr>
      </p:pic>
      <p:pic>
        <p:nvPicPr>
          <p:cNvPr id="16" name="Picture 15"/>
          <p:cNvPicPr>
            <a:picLocks noChangeAspect="1"/>
          </p:cNvPicPr>
          <p:nvPr/>
        </p:nvPicPr>
        <p:blipFill>
          <a:blip r:embed="rId3"/>
          <a:stretch>
            <a:fillRect/>
          </a:stretch>
        </p:blipFill>
        <p:spPr>
          <a:xfrm>
            <a:off x="6659891" y="2014020"/>
            <a:ext cx="3777591" cy="1264553"/>
          </a:xfrm>
          <a:prstGeom prst="rect">
            <a:avLst/>
          </a:prstGeom>
        </p:spPr>
      </p:pic>
      <p:sp>
        <p:nvSpPr>
          <p:cNvPr id="17" name="Text Placeholder 13"/>
          <p:cNvSpPr txBox="1">
            <a:spLocks/>
          </p:cNvSpPr>
          <p:nvPr/>
        </p:nvSpPr>
        <p:spPr>
          <a:xfrm>
            <a:off x="6095999" y="3665754"/>
            <a:ext cx="4905376" cy="300776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1600" dirty="0"/>
              <a:t>The inverter-driven modulating technology helps keep your energy bills low by varying capacity to more closely match your space requirements. Traditional one or two stage systems may produce more capacity than is required as conditions change. A modulating system provides only what is actually needed to condition the space. This helps avoid fluctuating temperatures while reducing energy consumption.</a:t>
            </a:r>
          </a:p>
        </p:txBody>
      </p:sp>
    </p:spTree>
    <p:extLst>
      <p:ext uri="{BB962C8B-B14F-4D97-AF65-F5344CB8AC3E}">
        <p14:creationId xmlns:p14="http://schemas.microsoft.com/office/powerpoint/2010/main" val="20438389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190625" y="612432"/>
            <a:ext cx="9810750" cy="870379"/>
          </a:xfrm>
        </p:spPr>
        <p:txBody>
          <a:bodyPr/>
          <a:lstStyle/>
          <a:p>
            <a:r>
              <a:rPr lang="en-US" dirty="0"/>
              <a:t>Whisper Drive Technology (CH16)</a:t>
            </a:r>
          </a:p>
        </p:txBody>
      </p:sp>
      <p:sp>
        <p:nvSpPr>
          <p:cNvPr id="13" name="Text Placeholder 12"/>
          <p:cNvSpPr>
            <a:spLocks noGrp="1"/>
          </p:cNvSpPr>
          <p:nvPr>
            <p:ph type="body" idx="1"/>
          </p:nvPr>
        </p:nvSpPr>
        <p:spPr>
          <a:xfrm>
            <a:off x="1190625" y="1811547"/>
            <a:ext cx="9810750" cy="4356340"/>
          </a:xfrm>
        </p:spPr>
        <p:txBody>
          <a:bodyPr>
            <a:normAutofit/>
          </a:bodyPr>
          <a:lstStyle/>
          <a:p>
            <a:r>
              <a:rPr lang="en-US" sz="2800" dirty="0"/>
              <a:t>WhisperDrive System is the name of design elements Coleman Echelon products use to achieve low sound ratings.  </a:t>
            </a:r>
          </a:p>
          <a:p>
            <a:r>
              <a:rPr lang="en-US" sz="2800" dirty="0"/>
              <a:t>This includes Swept-Wing fan design (the U.S. Navy uses similar design on it’s submarines) </a:t>
            </a:r>
          </a:p>
          <a:p>
            <a:r>
              <a:rPr lang="en-US" sz="2800" dirty="0"/>
              <a:t>An isolated compressor compartment referred to as “the doghouse” is a composite base pan  (rubberized) so it absorbs compressor noise.</a:t>
            </a:r>
          </a:p>
        </p:txBody>
      </p:sp>
    </p:spTree>
    <p:extLst>
      <p:ext uri="{BB962C8B-B14F-4D97-AF65-F5344CB8AC3E}">
        <p14:creationId xmlns:p14="http://schemas.microsoft.com/office/powerpoint/2010/main" val="26741655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548" y="439436"/>
            <a:ext cx="9810750" cy="969233"/>
          </a:xfrm>
        </p:spPr>
        <p:txBody>
          <a:bodyPr/>
          <a:lstStyle/>
          <a:p>
            <a:r>
              <a:rPr lang="en-US" dirty="0"/>
              <a:t>Coleman Heat Pump Dimensions</a:t>
            </a:r>
          </a:p>
        </p:txBody>
      </p:sp>
      <p:sp>
        <p:nvSpPr>
          <p:cNvPr id="3" name="Text Placeholder 2"/>
          <p:cNvSpPr>
            <a:spLocks noGrp="1"/>
          </p:cNvSpPr>
          <p:nvPr>
            <p:ph type="body" idx="1"/>
          </p:nvPr>
        </p:nvSpPr>
        <p:spPr>
          <a:xfrm>
            <a:off x="1334783" y="1408666"/>
            <a:ext cx="1569052" cy="795295"/>
          </a:xfrm>
        </p:spPr>
        <p:txBody>
          <a:bodyPr>
            <a:noAutofit/>
          </a:bodyPr>
          <a:lstStyle/>
          <a:p>
            <a:pPr marL="0" indent="0">
              <a:buNone/>
            </a:pPr>
            <a:r>
              <a:rPr lang="en-US" sz="4000" dirty="0"/>
              <a:t>TH4B</a:t>
            </a:r>
          </a:p>
        </p:txBody>
      </p:sp>
      <p:pic>
        <p:nvPicPr>
          <p:cNvPr id="4" name="Picture 3"/>
          <p:cNvPicPr>
            <a:picLocks noChangeAspect="1"/>
          </p:cNvPicPr>
          <p:nvPr/>
        </p:nvPicPr>
        <p:blipFill>
          <a:blip r:embed="rId2"/>
          <a:stretch>
            <a:fillRect/>
          </a:stretch>
        </p:blipFill>
        <p:spPr>
          <a:xfrm>
            <a:off x="3915160" y="2377897"/>
            <a:ext cx="3109525" cy="1948935"/>
          </a:xfrm>
          <a:prstGeom prst="rect">
            <a:avLst/>
          </a:prstGeom>
        </p:spPr>
      </p:pic>
      <p:pic>
        <p:nvPicPr>
          <p:cNvPr id="5" name="Picture 4"/>
          <p:cNvPicPr>
            <a:picLocks noChangeAspect="1"/>
          </p:cNvPicPr>
          <p:nvPr/>
        </p:nvPicPr>
        <p:blipFill>
          <a:blip r:embed="rId3"/>
          <a:stretch>
            <a:fillRect/>
          </a:stretch>
        </p:blipFill>
        <p:spPr>
          <a:xfrm>
            <a:off x="3971150" y="4500768"/>
            <a:ext cx="3109526" cy="2034411"/>
          </a:xfrm>
          <a:prstGeom prst="rect">
            <a:avLst/>
          </a:prstGeom>
        </p:spPr>
      </p:pic>
      <p:sp>
        <p:nvSpPr>
          <p:cNvPr id="6" name="Text Placeholder 2"/>
          <p:cNvSpPr txBox="1">
            <a:spLocks/>
          </p:cNvSpPr>
          <p:nvPr/>
        </p:nvSpPr>
        <p:spPr>
          <a:xfrm>
            <a:off x="4592848" y="1408666"/>
            <a:ext cx="1569052" cy="7952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4000" dirty="0"/>
              <a:t>CH16</a:t>
            </a:r>
          </a:p>
        </p:txBody>
      </p:sp>
      <p:sp>
        <p:nvSpPr>
          <p:cNvPr id="7" name="Text Placeholder 2"/>
          <p:cNvSpPr txBox="1">
            <a:spLocks/>
          </p:cNvSpPr>
          <p:nvPr/>
        </p:nvSpPr>
        <p:spPr>
          <a:xfrm>
            <a:off x="7850913" y="1408666"/>
            <a:ext cx="1845023" cy="7952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Blip>
                <a:blip r:embed="rId4"/>
              </a:buBlip>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4000" dirty="0"/>
              <a:t>HC20</a:t>
            </a:r>
          </a:p>
        </p:txBody>
      </p:sp>
      <p:pic>
        <p:nvPicPr>
          <p:cNvPr id="8" name="Picture 7"/>
          <p:cNvPicPr>
            <a:picLocks noChangeAspect="1"/>
          </p:cNvPicPr>
          <p:nvPr/>
        </p:nvPicPr>
        <p:blipFill>
          <a:blip r:embed="rId5"/>
          <a:stretch>
            <a:fillRect/>
          </a:stretch>
        </p:blipFill>
        <p:spPr>
          <a:xfrm>
            <a:off x="564548" y="2377898"/>
            <a:ext cx="3109525" cy="1948935"/>
          </a:xfrm>
          <a:prstGeom prst="rect">
            <a:avLst/>
          </a:prstGeom>
        </p:spPr>
      </p:pic>
      <p:pic>
        <p:nvPicPr>
          <p:cNvPr id="9" name="Picture 8"/>
          <p:cNvPicPr>
            <a:picLocks noChangeAspect="1"/>
          </p:cNvPicPr>
          <p:nvPr/>
        </p:nvPicPr>
        <p:blipFill>
          <a:blip r:embed="rId6"/>
          <a:stretch>
            <a:fillRect/>
          </a:stretch>
        </p:blipFill>
        <p:spPr>
          <a:xfrm>
            <a:off x="564547" y="4500769"/>
            <a:ext cx="3109525" cy="2034410"/>
          </a:xfrm>
          <a:prstGeom prst="rect">
            <a:avLst/>
          </a:prstGeom>
        </p:spPr>
      </p:pic>
      <p:pic>
        <p:nvPicPr>
          <p:cNvPr id="12" name="Picture 11">
            <a:extLst>
              <a:ext uri="{FF2B5EF4-FFF2-40B4-BE49-F238E27FC236}">
                <a16:creationId xmlns:a16="http://schemas.microsoft.com/office/drawing/2014/main" id="{4B9D3619-37C3-49EF-AFA2-B1519CE5444A}"/>
              </a:ext>
            </a:extLst>
          </p:cNvPr>
          <p:cNvPicPr>
            <a:picLocks noChangeAspect="1"/>
          </p:cNvPicPr>
          <p:nvPr/>
        </p:nvPicPr>
        <p:blipFill>
          <a:blip r:embed="rId7"/>
          <a:stretch>
            <a:fillRect/>
          </a:stretch>
        </p:blipFill>
        <p:spPr>
          <a:xfrm>
            <a:off x="7377754" y="4500769"/>
            <a:ext cx="3175595" cy="2034410"/>
          </a:xfrm>
          <a:prstGeom prst="rect">
            <a:avLst/>
          </a:prstGeom>
        </p:spPr>
      </p:pic>
      <p:pic>
        <p:nvPicPr>
          <p:cNvPr id="13" name="Picture 12">
            <a:extLst>
              <a:ext uri="{FF2B5EF4-FFF2-40B4-BE49-F238E27FC236}">
                <a16:creationId xmlns:a16="http://schemas.microsoft.com/office/drawing/2014/main" id="{F99A9B39-6D1E-4448-869A-98691F2308C4}"/>
              </a:ext>
            </a:extLst>
          </p:cNvPr>
          <p:cNvPicPr>
            <a:picLocks noChangeAspect="1"/>
          </p:cNvPicPr>
          <p:nvPr/>
        </p:nvPicPr>
        <p:blipFill>
          <a:blip r:embed="rId8"/>
          <a:stretch>
            <a:fillRect/>
          </a:stretch>
        </p:blipFill>
        <p:spPr>
          <a:xfrm>
            <a:off x="7377755" y="2381272"/>
            <a:ext cx="3175595" cy="1945559"/>
          </a:xfrm>
          <a:prstGeom prst="rect">
            <a:avLst/>
          </a:prstGeom>
        </p:spPr>
      </p:pic>
    </p:spTree>
    <p:extLst>
      <p:ext uri="{BB962C8B-B14F-4D97-AF65-F5344CB8AC3E}">
        <p14:creationId xmlns:p14="http://schemas.microsoft.com/office/powerpoint/2010/main" val="398852424"/>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860</TotalTime>
  <Words>1499</Words>
  <Application>Microsoft Office PowerPoint</Application>
  <PresentationFormat>Widescreen</PresentationFormat>
  <Paragraphs>146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Century Gothic</vt:lpstr>
      <vt:lpstr>Wingdings 3</vt:lpstr>
      <vt:lpstr>Ion</vt:lpstr>
      <vt:lpstr>COLEMAN HEAT PUMPS</vt:lpstr>
      <vt:lpstr>2018  COLEMAN HEAT PUMPS</vt:lpstr>
      <vt:lpstr>Heat Pump Staging Differences</vt:lpstr>
      <vt:lpstr>What to Expect Your System Will Look Like</vt:lpstr>
      <vt:lpstr>HEAT PUMP BENNIFITS</vt:lpstr>
      <vt:lpstr>HOW HEAT PUMPS WORK</vt:lpstr>
      <vt:lpstr>Coleman CH16 &amp; HC20 Modulating Heat Pump Benefits</vt:lpstr>
      <vt:lpstr>Whisper Drive Technology (CH16)</vt:lpstr>
      <vt:lpstr>Coleman Heat Pump Dimensions</vt:lpstr>
      <vt:lpstr>HOW FELLER WILL DETERMINE THE RIGHT SIZE SYSTEM FOR YOUR HOME  </vt:lpstr>
      <vt:lpstr>INSTALLATION </vt:lpstr>
      <vt:lpstr>Things You Need To Know</vt:lpstr>
      <vt:lpstr>JOB COMPLETION</vt:lpstr>
      <vt:lpstr>Fabrication Shop</vt:lpstr>
      <vt:lpstr>Staff Certifications &amp; Ongoing Education </vt:lpstr>
      <vt:lpstr>Feller Heating NATE Certified Service Technicians</vt:lpstr>
      <vt:lpstr>PowerPoint Presentation</vt:lpstr>
      <vt:lpstr>Office Administrator: Ashley Gray</vt:lpstr>
      <vt:lpstr>Accounting </vt:lpstr>
      <vt:lpstr>Residential Estimator &amp; Project Manager – Phillip Dye</vt:lpstr>
      <vt:lpstr>Management Team</vt:lpstr>
      <vt:lpstr>Our History – 40 Years Serving Whatcom, Skagit &amp; Island Counties</vt:lpstr>
      <vt:lpstr>Most Important… We are Huge Seahawk Fans!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COLEMAN  HEAT PUMPS</dc:title>
  <dc:creator>Steve</dc:creator>
  <cp:lastModifiedBy>Phillip Dye</cp:lastModifiedBy>
  <cp:revision>130</cp:revision>
  <dcterms:created xsi:type="dcterms:W3CDTF">2016-03-31T16:38:02Z</dcterms:created>
  <dcterms:modified xsi:type="dcterms:W3CDTF">2018-12-28T18:56:45Z</dcterms:modified>
</cp:coreProperties>
</file>